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8" r:id="rId1"/>
  </p:sldMasterIdLst>
  <p:notesMasterIdLst>
    <p:notesMasterId r:id="rId62"/>
  </p:notesMasterIdLst>
  <p:handoutMasterIdLst>
    <p:handoutMasterId r:id="rId63"/>
  </p:handoutMasterIdLst>
  <p:sldIdLst>
    <p:sldId id="346" r:id="rId2"/>
    <p:sldId id="349" r:id="rId3"/>
    <p:sldId id="414" r:id="rId4"/>
    <p:sldId id="429" r:id="rId5"/>
    <p:sldId id="430" r:id="rId6"/>
    <p:sldId id="403" r:id="rId7"/>
    <p:sldId id="433" r:id="rId8"/>
    <p:sldId id="434" r:id="rId9"/>
    <p:sldId id="431" r:id="rId10"/>
    <p:sldId id="416" r:id="rId11"/>
    <p:sldId id="419" r:id="rId12"/>
    <p:sldId id="417" r:id="rId13"/>
    <p:sldId id="418" r:id="rId14"/>
    <p:sldId id="375" r:id="rId15"/>
    <p:sldId id="367" r:id="rId16"/>
    <p:sldId id="369" r:id="rId17"/>
    <p:sldId id="379" r:id="rId18"/>
    <p:sldId id="368" r:id="rId19"/>
    <p:sldId id="407" r:id="rId20"/>
    <p:sldId id="404" r:id="rId21"/>
    <p:sldId id="405" r:id="rId22"/>
    <p:sldId id="406" r:id="rId23"/>
    <p:sldId id="420" r:id="rId24"/>
    <p:sldId id="380" r:id="rId25"/>
    <p:sldId id="381" r:id="rId26"/>
    <p:sldId id="386" r:id="rId27"/>
    <p:sldId id="408" r:id="rId28"/>
    <p:sldId id="387" r:id="rId29"/>
    <p:sldId id="388" r:id="rId30"/>
    <p:sldId id="389" r:id="rId31"/>
    <p:sldId id="382" r:id="rId32"/>
    <p:sldId id="390" r:id="rId33"/>
    <p:sldId id="393" r:id="rId34"/>
    <p:sldId id="409" r:id="rId35"/>
    <p:sldId id="392" r:id="rId36"/>
    <p:sldId id="391" r:id="rId37"/>
    <p:sldId id="384" r:id="rId38"/>
    <p:sldId id="397" r:id="rId39"/>
    <p:sldId id="400" r:id="rId40"/>
    <p:sldId id="410" r:id="rId41"/>
    <p:sldId id="398" r:id="rId42"/>
    <p:sldId id="399" r:id="rId43"/>
    <p:sldId id="421" r:id="rId44"/>
    <p:sldId id="376" r:id="rId45"/>
    <p:sldId id="377" r:id="rId46"/>
    <p:sldId id="394" r:id="rId47"/>
    <p:sldId id="378" r:id="rId48"/>
    <p:sldId id="411" r:id="rId49"/>
    <p:sldId id="423" r:id="rId50"/>
    <p:sldId id="424" r:id="rId51"/>
    <p:sldId id="412" r:id="rId52"/>
    <p:sldId id="370" r:id="rId53"/>
    <p:sldId id="371" r:id="rId54"/>
    <p:sldId id="422" r:id="rId55"/>
    <p:sldId id="373" r:id="rId56"/>
    <p:sldId id="425" r:id="rId57"/>
    <p:sldId id="428" r:id="rId58"/>
    <p:sldId id="427" r:id="rId59"/>
    <p:sldId id="364" r:id="rId60"/>
    <p:sldId id="365" r:id="rId61"/>
  </p:sldIdLst>
  <p:sldSz cx="9144000" cy="6858000" type="screen4x3"/>
  <p:notesSz cx="6881813" cy="9296400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3600" b="1" i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3600" b="1" i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3600" b="1" i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3600" b="1" i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3300"/>
    <a:srgbClr val="FFFF00"/>
    <a:srgbClr val="000066"/>
    <a:srgbClr val="DDDDDD"/>
    <a:srgbClr val="0000CC"/>
    <a:srgbClr val="0033CC"/>
    <a:srgbClr val="0000FF"/>
    <a:srgbClr val="99003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069" autoAdjust="0"/>
    <p:restoredTop sz="93764" autoAdjust="0"/>
  </p:normalViewPr>
  <p:slideViewPr>
    <p:cSldViewPr>
      <p:cViewPr>
        <p:scale>
          <a:sx n="100" d="100"/>
          <a:sy n="100" d="100"/>
        </p:scale>
        <p:origin x="-2928" y="-1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tags" Target="tags/tag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7450AE3C-33BD-40A7-B603-A203AB84F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6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38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A3E393D-1C92-4C87-B692-DA636802E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2682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E393D-1C92-4C87-B692-DA636802E4C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E393D-1C92-4C87-B692-DA636802E4C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E393D-1C92-4C87-B692-DA636802E4C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E393D-1C92-4C87-B692-DA636802E4C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E393D-1C92-4C87-B692-DA636802E4C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54550" cy="3490913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53013" cy="4186237"/>
          </a:xfrm>
          <a:noFill/>
          <a:ln/>
        </p:spPr>
        <p:txBody>
          <a:bodyPr lIns="90730" tIns="45363" rIns="90730" bIns="45363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E393D-1C92-4C87-B692-DA636802E4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change requires</a:t>
            </a:r>
            <a:r>
              <a:rPr lang="en-US" baseline="0" dirty="0" smtClean="0"/>
              <a:t> civilians to stay in government lodging when TDY to a pilot site and secure a CNA if not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E393D-1C92-4C87-B692-DA636802E4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5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E393D-1C92-4C87-B692-DA636802E4C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57709-EDD0-4153-AB67-F5F59FBA2825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E393D-1C92-4C87-B692-DA636802E4C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E393D-1C92-4C87-B692-DA636802E4C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E393D-1C92-4C87-B692-DA636802E4C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TMP PPT Title Illustration (b)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676400" y="50165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3657600" algn="l"/>
              </a:tabLst>
              <a:defRPr/>
            </a:pPr>
            <a:r>
              <a:rPr lang="en-US" i="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Defense Travel Management Office</a:t>
            </a: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48138" y="6557963"/>
            <a:ext cx="4995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i="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Office of the Under Secretary of Defense (Personnel and Readiness)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0" y="6559550"/>
            <a:ext cx="187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Department of Defense</a:t>
            </a: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1447800" y="4800600"/>
            <a:ext cx="6324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3810000"/>
            <a:ext cx="7772400" cy="6858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371600" y="4724400"/>
            <a:ext cx="7543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2000" b="0" i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Presenter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B721-F02A-4F39-944F-5CB56C9D9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0383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9626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F126-FD9A-4A13-8F1A-4F401E815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F953-76ED-4CF0-9061-B0526D42D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0E07-6342-4051-8951-D739D58B7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F7BA6-AF3A-4E27-848B-C332DE344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C5558-71F5-4062-8311-AA356B1E0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0F75-1623-4A3F-87A9-3DD31C19D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BA0F-31C4-4918-AD0F-7CC384C2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1D10-3C43-401F-9312-42A7870D8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30E1-98CB-40BD-ADE5-81287D096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TMP PPT Slide Base 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TMP PPT Slide Top Swo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6835775" y="36513"/>
            <a:ext cx="2308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tabLst>
                <a:tab pos="1143000" algn="l"/>
              </a:tabLst>
              <a:defRPr/>
            </a:pPr>
            <a:r>
              <a:rPr lang="en-US" sz="1200" b="0" i="0" dirty="0">
                <a:solidFill>
                  <a:schemeClr val="bg1"/>
                </a:solidFill>
                <a:latin typeface="Garamond" pitchFamily="18" charset="0"/>
              </a:rPr>
              <a:t>Defense Travel Management Office</a:t>
            </a: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4919663" y="6588125"/>
            <a:ext cx="4224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0" i="0" dirty="0">
                <a:solidFill>
                  <a:schemeClr val="bg1"/>
                </a:solidFill>
                <a:latin typeface="Garamond" pitchFamily="18" charset="0"/>
              </a:rPr>
              <a:t>Office of the Under Secretary of Defense (Personnel and Readiness)</a:t>
            </a:r>
          </a:p>
        </p:txBody>
      </p:sp>
      <p:sp>
        <p:nvSpPr>
          <p:cNvPr id="1904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i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FB06C6C3-DEAF-4210-890E-7EA87D92B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defensetravel.dod.mil/passpor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4038600"/>
            <a:ext cx="8763000" cy="685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262673"/>
                </a:solidFill>
              </a:rPr>
              <a:t>TAC Outreach Call</a:t>
            </a:r>
            <a:br>
              <a:rPr lang="en-US" sz="2400" dirty="0" smtClean="0">
                <a:solidFill>
                  <a:srgbClr val="262673"/>
                </a:solidFill>
              </a:rPr>
            </a:br>
            <a:r>
              <a:rPr lang="en-US" sz="2400" dirty="0" smtClean="0">
                <a:solidFill>
                  <a:srgbClr val="262673"/>
                </a:solidFill>
              </a:rPr>
              <a:t>April 14, 2015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295400" y="4705350"/>
            <a:ext cx="754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0" i="0" dirty="0" smtClean="0">
                <a:solidFill>
                  <a:srgbClr val="262673"/>
                </a:solidFill>
                <a:latin typeface="Arial" pitchFamily="34" charset="0"/>
              </a:rPr>
              <a:t>DoD Integrated Lodging Pilot Program</a:t>
            </a:r>
            <a:endParaRPr lang="en-US" sz="1600" b="0" i="0" dirty="0">
              <a:solidFill>
                <a:srgbClr val="262673"/>
              </a:solidFill>
              <a:latin typeface="Arial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447800" y="5181600"/>
            <a:ext cx="601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295400" y="5105400"/>
            <a:ext cx="5715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0" dirty="0">
                <a:solidFill>
                  <a:schemeClr val="accent2"/>
                </a:solidFill>
                <a:latin typeface="Arial" pitchFamily="34" charset="0"/>
              </a:rPr>
              <a:t>Presenters:</a:t>
            </a:r>
            <a:br>
              <a:rPr lang="en-US" sz="1400" b="0" i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400" b="0" i="0" dirty="0">
                <a:solidFill>
                  <a:schemeClr val="accent2"/>
                </a:solidFill>
                <a:latin typeface="Arial" pitchFamily="34" charset="0"/>
              </a:rPr>
              <a:t>Barbara </a:t>
            </a:r>
            <a:r>
              <a:rPr lang="en-US" sz="1400" b="0" i="0" dirty="0" err="1">
                <a:solidFill>
                  <a:schemeClr val="accent2"/>
                </a:solidFill>
                <a:latin typeface="Arial" pitchFamily="34" charset="0"/>
              </a:rPr>
              <a:t>McGeorge</a:t>
            </a:r>
            <a:r>
              <a:rPr lang="en-US" sz="1400" b="0" i="0" dirty="0">
                <a:solidFill>
                  <a:schemeClr val="accent2"/>
                </a:solidFill>
                <a:latin typeface="Arial" pitchFamily="34" charset="0"/>
              </a:rPr>
              <a:t>, Moderator</a:t>
            </a:r>
            <a:br>
              <a:rPr lang="en-US" sz="1400" b="0" i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400" b="0" i="0" dirty="0" smtClean="0">
                <a:solidFill>
                  <a:schemeClr val="accent2"/>
                </a:solidFill>
                <a:latin typeface="Arial" pitchFamily="34" charset="0"/>
              </a:rPr>
              <a:t>Dan Greene, </a:t>
            </a:r>
            <a:r>
              <a:rPr lang="en-US" sz="1400" b="0" i="0" dirty="0">
                <a:solidFill>
                  <a:schemeClr val="accent2"/>
                </a:solidFill>
                <a:latin typeface="Arial" pitchFamily="34" charset="0"/>
              </a:rPr>
              <a:t>TAC Outreach Call Coordinator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Lodging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DoD Lodging</a:t>
            </a:r>
          </a:p>
          <a:p>
            <a:pPr lvl="1"/>
            <a:r>
              <a:rPr lang="en-US" dirty="0" smtClean="0"/>
              <a:t>Government-owned, usually Government-managed</a:t>
            </a:r>
          </a:p>
          <a:p>
            <a:pPr lvl="1"/>
            <a:r>
              <a:rPr lang="en-US" dirty="0" smtClean="0"/>
              <a:t>Usually on installation</a:t>
            </a:r>
          </a:p>
          <a:p>
            <a:endParaRPr lang="en-US" dirty="0" smtClean="0"/>
          </a:p>
          <a:p>
            <a:r>
              <a:rPr lang="en-US" dirty="0" smtClean="0"/>
              <a:t>Commercial Lodging</a:t>
            </a:r>
          </a:p>
          <a:p>
            <a:pPr lvl="1"/>
            <a:r>
              <a:rPr lang="en-US" dirty="0" smtClean="0"/>
              <a:t>Commercially-owned and managed</a:t>
            </a:r>
          </a:p>
          <a:p>
            <a:pPr lvl="1"/>
            <a:r>
              <a:rPr lang="en-US" dirty="0" smtClean="0"/>
              <a:t>Usually off installation</a:t>
            </a:r>
          </a:p>
          <a:p>
            <a:pPr lvl="1"/>
            <a:r>
              <a:rPr lang="en-US" dirty="0" smtClean="0"/>
              <a:t>Three varieties (next slide)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7E501-3F16-4B92-84C2-8331AEA0C64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Lodging</a:t>
            </a:r>
          </a:p>
        </p:txBody>
      </p:sp>
      <p:sp>
        <p:nvSpPr>
          <p:cNvPr id="5" name="Rectangle 33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686800" cy="5257800"/>
          </a:xfrm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latin typeface="+mj-lt"/>
              </a:rPr>
              <a:t>Installations with DoD Lodging connected to DTS</a:t>
            </a:r>
          </a:p>
          <a:p>
            <a:pPr marL="0" indent="0">
              <a:buNone/>
            </a:pPr>
            <a:endParaRPr lang="en-US" altLang="en-US" dirty="0" smtClean="0">
              <a:latin typeface="+mj-lt"/>
            </a:endParaRPr>
          </a:p>
          <a:p>
            <a:endParaRPr lang="en-US" altLang="en-US" dirty="0" smtClean="0">
              <a:latin typeface="+mj-lt"/>
            </a:endParaRPr>
          </a:p>
          <a:p>
            <a:pPr marL="0" indent="0">
              <a:buNone/>
            </a:pPr>
            <a:endParaRPr lang="en-US" altLang="en-US" dirty="0" smtClean="0">
              <a:latin typeface="+mj-lt"/>
            </a:endParaRPr>
          </a:p>
          <a:p>
            <a:r>
              <a:rPr lang="en-US" altLang="en-US" dirty="0" smtClean="0">
                <a:latin typeface="+mj-lt"/>
              </a:rPr>
              <a:t>Travelers can book DoD lodging in DTS for all available installations (including those at non-pilot sites)</a:t>
            </a:r>
          </a:p>
          <a:p>
            <a:pPr marL="0" indent="0">
              <a:buNone/>
            </a:pPr>
            <a:endParaRPr lang="en-US" altLang="en-US" dirty="0" smtClean="0">
              <a:latin typeface="+mj-lt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52B2D-6F87-4FE8-81D1-22C18C173131}" type="slidenum">
              <a:rPr lang="en-US" smtClean="0">
                <a:latin typeface="+mj-lt"/>
              </a:rPr>
              <a:pPr/>
              <a:t>11</a:t>
            </a:fld>
            <a:endParaRPr lang="en-US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76400"/>
            <a:ext cx="78486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−"/>
            </a:pPr>
            <a:r>
              <a:rPr lang="en-US" altLang="en-US" sz="2200" b="0" i="0" dirty="0" smtClean="0">
                <a:latin typeface="+mj-lt"/>
              </a:rPr>
              <a:t>USN &amp; USAF installations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en-US" altLang="en-US" sz="2200" b="0" i="0" dirty="0" smtClean="0">
                <a:latin typeface="+mj-lt"/>
              </a:rPr>
              <a:t>USA installations in foreign OCONUS</a:t>
            </a:r>
            <a:r>
              <a:rPr lang="en-US" altLang="en-US" sz="2200" b="0" i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200" b="0" i="0" dirty="0" smtClean="0">
                <a:latin typeface="+mj-lt"/>
              </a:rPr>
              <a:t>&amp; Charlottesville, VA</a:t>
            </a:r>
            <a:endParaRPr lang="en-US" altLang="en-US" sz="2200" b="0" i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en-US" altLang="en-US" sz="2200" b="0" dirty="0" smtClean="0">
                <a:latin typeface="+mj-lt"/>
              </a:rPr>
              <a:t>Future: USMC installations</a:t>
            </a:r>
            <a:endParaRPr lang="en-US" altLang="en-US" sz="2200" b="0" strike="sngStrike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9040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Lodging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610600" cy="5562600"/>
          </a:xfrm>
        </p:spPr>
        <p:txBody>
          <a:bodyPr/>
          <a:lstStyle/>
          <a:p>
            <a:r>
              <a:rPr lang="en-US" dirty="0" smtClean="0"/>
              <a:t>DoD Preferred</a:t>
            </a:r>
          </a:p>
          <a:p>
            <a:pPr lvl="1"/>
            <a:r>
              <a:rPr lang="en-US" dirty="0" smtClean="0"/>
              <a:t>Selected providers in high-volume markets</a:t>
            </a:r>
          </a:p>
          <a:p>
            <a:pPr lvl="1"/>
            <a:r>
              <a:rPr lang="en-US" dirty="0" smtClean="0"/>
              <a:t>Meet specific quality standards</a:t>
            </a:r>
          </a:p>
          <a:p>
            <a:pPr lvl="1"/>
            <a:r>
              <a:rPr lang="en-US" dirty="0" smtClean="0"/>
              <a:t>Signed agreement to provide </a:t>
            </a:r>
            <a:r>
              <a:rPr lang="en-US" dirty="0"/>
              <a:t>services and </a:t>
            </a:r>
            <a:r>
              <a:rPr lang="en-US" dirty="0" smtClean="0"/>
              <a:t>amenities at low negotiated </a:t>
            </a:r>
            <a:r>
              <a:rPr lang="en-US" dirty="0"/>
              <a:t>rates</a:t>
            </a:r>
          </a:p>
          <a:p>
            <a:pPr lvl="1"/>
            <a:r>
              <a:rPr lang="en-US" dirty="0" smtClean="0"/>
              <a:t>For TDY DoD travelers only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dirty="0" smtClean="0"/>
              <a:t>Other Safety Compliant</a:t>
            </a:r>
          </a:p>
          <a:p>
            <a:pPr lvl="1"/>
            <a:r>
              <a:rPr lang="en-US" dirty="0" smtClean="0"/>
              <a:t>FEMA safety certified</a:t>
            </a:r>
          </a:p>
          <a:p>
            <a:pPr lvl="1"/>
            <a:r>
              <a:rPr lang="en-US" dirty="0" smtClean="0"/>
              <a:t>No signed agreement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dirty="0" smtClean="0"/>
              <a:t>Other Published Rates</a:t>
            </a:r>
          </a:p>
          <a:p>
            <a:pPr lvl="1"/>
            <a:r>
              <a:rPr lang="en-US" dirty="0" smtClean="0"/>
              <a:t>All other lodging providers</a:t>
            </a:r>
          </a:p>
          <a:p>
            <a:pPr lvl="1"/>
            <a:r>
              <a:rPr lang="en-US" dirty="0" smtClean="0"/>
              <a:t>May not comply with safety standards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7E501-3F16-4B92-84C2-8331AEA0C64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789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 Selection Order For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</a:pPr>
            <a:endParaRPr lang="en-US" dirty="0" smtClean="0"/>
          </a:p>
          <a:p>
            <a:pPr lvl="1">
              <a:buClr>
                <a:schemeClr val="tx1"/>
              </a:buClr>
            </a:pPr>
            <a:endParaRPr lang="en-US" dirty="0"/>
          </a:p>
          <a:p>
            <a:pPr lvl="1">
              <a:buClr>
                <a:schemeClr val="tx1"/>
              </a:buClr>
            </a:pPr>
            <a:endParaRPr lang="en-US" dirty="0" smtClean="0"/>
          </a:p>
          <a:p>
            <a:pPr lvl="1">
              <a:buClr>
                <a:schemeClr val="tx1"/>
              </a:buClr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 smtClean="0"/>
              <a:t>If directed lodging is not available or exception applies, select next available option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May choose previous option if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E501-3F16-4B92-84C2-8331AEA0C64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6388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latin typeface="+mj-lt"/>
              </a:rPr>
              <a:t>*Commercial lodging option</a:t>
            </a:r>
            <a:endParaRPr lang="en-US" sz="2000" b="0" i="0" dirty="0">
              <a:latin typeface="+mj-lt"/>
            </a:endParaRPr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8798554"/>
              </p:ext>
            </p:extLst>
          </p:nvPr>
        </p:nvGraphicFramePr>
        <p:xfrm>
          <a:off x="1447800" y="1143000"/>
          <a:ext cx="6705600" cy="1884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9203"/>
                <a:gridCol w="2212277"/>
                <a:gridCol w="375412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Order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Lodging Type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First Choice if…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DoD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TDY to pilot location installation (directed)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DoD Preferred*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TDY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to pilot location metro area (directed)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Other Safety Compliant*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TDY not to pilot location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Other Published Rates*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Never first choice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28253"/>
              </p:ext>
            </p:extLst>
          </p:nvPr>
        </p:nvGraphicFramePr>
        <p:xfrm>
          <a:off x="1447800" y="1143000"/>
          <a:ext cx="6705600" cy="114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9203"/>
                <a:gridCol w="2212277"/>
                <a:gridCol w="375412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Order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Lodging Type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First Choice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if…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DoD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TDY to pilot location installation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DoD Preferred*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TDY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to pilot location metro area (directed)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6981591"/>
              </p:ext>
            </p:extLst>
          </p:nvPr>
        </p:nvGraphicFramePr>
        <p:xfrm>
          <a:off x="1447800" y="1143000"/>
          <a:ext cx="67056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9203"/>
                <a:gridCol w="2212277"/>
                <a:gridCol w="375412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Order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Lodging Type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First Choice if…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DoD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TDY to pilot location installation 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(directed)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253603"/>
              </p:ext>
            </p:extLst>
          </p:nvPr>
        </p:nvGraphicFramePr>
        <p:xfrm>
          <a:off x="1447800" y="1143000"/>
          <a:ext cx="67056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9203"/>
                <a:gridCol w="2212277"/>
                <a:gridCol w="375412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Order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Lodging Type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First Choice if…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40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DTS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5029200"/>
          </a:xfrm>
        </p:spPr>
        <p:txBody>
          <a:bodyPr/>
          <a:lstStyle/>
          <a:p>
            <a:r>
              <a:rPr lang="en-US" dirty="0" smtClean="0"/>
              <a:t>DTS will be modified to facilitate the Integrated Lodging Program: </a:t>
            </a:r>
          </a:p>
          <a:p>
            <a:pPr lvl="1"/>
            <a:r>
              <a:rPr lang="en-US" dirty="0" smtClean="0"/>
              <a:t>Lodging button removed (when TDY to pilot locations)</a:t>
            </a:r>
          </a:p>
          <a:p>
            <a:pPr lvl="1"/>
            <a:r>
              <a:rPr lang="en-US" dirty="0" smtClean="0"/>
              <a:t>2 new tabs in the Lodging portion of the Res Mod</a:t>
            </a:r>
          </a:p>
          <a:p>
            <a:pPr lvl="2"/>
            <a:r>
              <a:rPr lang="en-US" dirty="0" smtClean="0"/>
              <a:t>DoD Lodging (new)</a:t>
            </a:r>
          </a:p>
          <a:p>
            <a:pPr lvl="2"/>
            <a:r>
              <a:rPr lang="en-US" dirty="0" smtClean="0"/>
              <a:t>DoD Preferred Lodging (new)</a:t>
            </a:r>
          </a:p>
          <a:p>
            <a:pPr lvl="2"/>
            <a:r>
              <a:rPr lang="en-US" dirty="0" smtClean="0"/>
              <a:t>Other Safety Compliant Lodging </a:t>
            </a:r>
          </a:p>
          <a:p>
            <a:pPr lvl="2"/>
            <a:r>
              <a:rPr lang="en-US" dirty="0" smtClean="0"/>
              <a:t>Other Published Rates</a:t>
            </a:r>
          </a:p>
          <a:p>
            <a:pPr lvl="1"/>
            <a:r>
              <a:rPr lang="en-US" dirty="0"/>
              <a:t>Automated Certificate of Non-Availability </a:t>
            </a:r>
            <a:r>
              <a:rPr lang="en-US" dirty="0" smtClean="0"/>
              <a:t>(CNA)</a:t>
            </a:r>
          </a:p>
          <a:p>
            <a:pPr lvl="1"/>
            <a:r>
              <a:rPr lang="en-US" dirty="0" smtClean="0"/>
              <a:t>Multi-location TDY Links</a:t>
            </a:r>
          </a:p>
          <a:p>
            <a:pPr lvl="1"/>
            <a:r>
              <a:rPr lang="en-US" dirty="0" smtClean="0"/>
              <a:t>New pre-audits and reason </a:t>
            </a:r>
            <a:r>
              <a:rPr lang="en-US" dirty="0"/>
              <a:t>c</a:t>
            </a:r>
            <a:r>
              <a:rPr lang="en-US" dirty="0" smtClean="0"/>
              <a:t>odes</a:t>
            </a:r>
          </a:p>
          <a:p>
            <a:pPr lvl="1"/>
            <a:r>
              <a:rPr lang="en-US" dirty="0" smtClean="0"/>
              <a:t>New reports in the BI and reporting tool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DTS Authorization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612" y="1243012"/>
            <a:ext cx="66579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733800" y="4267200"/>
            <a:ext cx="762000" cy="457200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267200"/>
            <a:ext cx="2209800" cy="1219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 anchor="ctr">
            <a:normAutofit/>
          </a:bodyPr>
          <a:lstStyle/>
          <a:p>
            <a:pPr algn="ctr"/>
            <a:r>
              <a:rPr lang="en-US" sz="1600" b="0" i="0" dirty="0" smtClean="0">
                <a:latin typeface="+mj-lt"/>
              </a:rPr>
              <a:t>Lodging Checkbox will be removed from this screen.</a:t>
            </a:r>
            <a:endParaRPr lang="en-US" sz="1600" b="0" i="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9345" y="2455545"/>
            <a:ext cx="1524000" cy="15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000" b="0" i="0" dirty="0" smtClean="0">
                <a:latin typeface="Trebuchet MS" pitchFamily="34" charset="0"/>
              </a:rPr>
              <a:t>NORFOLK, VA</a:t>
            </a:r>
            <a:endParaRPr lang="en-US" sz="1000" b="0" i="0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0275" y="1857375"/>
            <a:ext cx="1371600" cy="142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900" b="0" i="0" dirty="0" smtClean="0">
                <a:latin typeface="Trebuchet MS" pitchFamily="34" charset="0"/>
              </a:rPr>
              <a:t>NORFOLK, VA</a:t>
            </a:r>
            <a:endParaRPr lang="en-US" sz="900" b="0" i="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2209800"/>
          </a:xfrm>
        </p:spPr>
        <p:txBody>
          <a:bodyPr numCol="2"/>
          <a:lstStyle/>
          <a:p>
            <a:r>
              <a:rPr lang="en-US" dirty="0" smtClean="0"/>
              <a:t>Government</a:t>
            </a:r>
          </a:p>
          <a:p>
            <a:pPr marL="97155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DoD </a:t>
            </a:r>
          </a:p>
          <a:p>
            <a:pPr lvl="1">
              <a:buFont typeface="+mj-lt"/>
              <a:buChar char="–"/>
            </a:pPr>
            <a:endParaRPr lang="en-US" dirty="0" smtClean="0"/>
          </a:p>
          <a:p>
            <a:pPr lvl="1">
              <a:buFont typeface="+mj-lt"/>
              <a:buChar char="–"/>
            </a:pPr>
            <a:endParaRPr lang="en-US" dirty="0" smtClean="0"/>
          </a:p>
          <a:p>
            <a:pPr lvl="1">
              <a:buFont typeface="+mj-lt"/>
              <a:buChar char="–"/>
            </a:pPr>
            <a:endParaRPr lang="en-US" dirty="0" smtClean="0"/>
          </a:p>
          <a:p>
            <a:r>
              <a:rPr lang="en-US" dirty="0" smtClean="0"/>
              <a:t>Commercial</a:t>
            </a:r>
          </a:p>
          <a:p>
            <a:pPr marL="971550" lvl="1" indent="-457200">
              <a:buFont typeface="+mj-lt"/>
              <a:buAutoNum type="arabicPeriod" startAt="2"/>
            </a:pPr>
            <a:r>
              <a:rPr lang="en-US" dirty="0" smtClean="0"/>
              <a:t>DoD Preferred</a:t>
            </a:r>
          </a:p>
          <a:p>
            <a:pPr marL="971550" lvl="1" indent="-457200">
              <a:buFont typeface="+mj-lt"/>
              <a:buAutoNum type="arabicPeriod" startAt="2"/>
            </a:pPr>
            <a:r>
              <a:rPr lang="en-US" dirty="0" smtClean="0"/>
              <a:t>Other Safety Compliant</a:t>
            </a:r>
          </a:p>
          <a:p>
            <a:pPr marL="971550" lvl="1" indent="-457200">
              <a:buFont typeface="+mj-lt"/>
              <a:buAutoNum type="arabicPeriod" startAt="2"/>
            </a:pPr>
            <a:r>
              <a:rPr lang="en-US" dirty="0" smtClean="0"/>
              <a:t>Other Published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479147"/>
            <a:ext cx="6705600" cy="292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3336" y="5725819"/>
            <a:ext cx="4896464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TDY location is a US Installation with DoD lodging, this tab will be enabled</a:t>
            </a:r>
          </a:p>
          <a:p>
            <a:endParaRPr lang="en-US" dirty="0" smtClean="0"/>
          </a:p>
          <a:p>
            <a:r>
              <a:rPr lang="en-US" dirty="0" smtClean="0"/>
              <a:t>Facilities are connected with the Defense Lodging System (DLS)</a:t>
            </a:r>
          </a:p>
          <a:p>
            <a:endParaRPr lang="en-US" dirty="0" smtClean="0"/>
          </a:p>
          <a:p>
            <a:r>
              <a:rPr lang="en-US" dirty="0" smtClean="0"/>
              <a:t>If available, use is required to receive </a:t>
            </a:r>
            <a:r>
              <a:rPr lang="en-US" dirty="0"/>
              <a:t>full reimbursement of lodging costs up to the locality lodging </a:t>
            </a:r>
            <a:r>
              <a:rPr lang="en-US" dirty="0" smtClean="0"/>
              <a:t>rate unless JTR exemptions apply</a:t>
            </a:r>
          </a:p>
          <a:p>
            <a:pPr lvl="1"/>
            <a:r>
              <a:rPr lang="en-US" dirty="0" smtClean="0"/>
              <a:t>Travelers will receive a pre-audit flag that requires reason codes and justifications if they do not utilize this type of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77200" cy="50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79176" y="2858728"/>
            <a:ext cx="3657600" cy="45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971800" y="2848896"/>
            <a:ext cx="9144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77200" cy="50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33400" y="4343400"/>
            <a:ext cx="1981200" cy="1524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724400"/>
            <a:ext cx="4191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The Search </a:t>
            </a:r>
            <a:r>
              <a:rPr lang="en-US" sz="1600" b="0" i="0" dirty="0">
                <a:latin typeface="+mn-lt"/>
              </a:rPr>
              <a:t>in the DoD Lodging </a:t>
            </a:r>
            <a:r>
              <a:rPr lang="en-US" sz="1600" b="0" i="0" dirty="0" smtClean="0">
                <a:latin typeface="+mn-lt"/>
              </a:rPr>
              <a:t>tab will be modified to include Number of </a:t>
            </a:r>
            <a:r>
              <a:rPr lang="en-US" sz="1600" b="0" i="0" dirty="0">
                <a:latin typeface="+mn-lt"/>
              </a:rPr>
              <a:t>a</a:t>
            </a:r>
            <a:r>
              <a:rPr lang="en-US" sz="1600" b="0" i="0" dirty="0" smtClean="0">
                <a:latin typeface="+mn-lt"/>
              </a:rPr>
              <a:t>dults, children and Group ID.</a:t>
            </a:r>
            <a:endParaRPr lang="en-US" sz="1600" b="0" i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79176" y="2858728"/>
            <a:ext cx="3657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600" smtClean="0"/>
              <a:t>Agenda</a:t>
            </a:r>
          </a:p>
        </p:txBody>
      </p:sp>
      <p:sp>
        <p:nvSpPr>
          <p:cNvPr id="4099" name="Slide Number Placeholder 3"/>
          <p:cNvSpPr txBox="1">
            <a:spLocks noGrp="1"/>
          </p:cNvSpPr>
          <p:nvPr/>
        </p:nvSpPr>
        <p:spPr bwMode="auto">
          <a:xfrm>
            <a:off x="762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3717EFA-7C88-4156-8559-12B7346C649A}" type="slidenum">
              <a:rPr lang="en-US" sz="1000" b="0" i="0">
                <a:solidFill>
                  <a:schemeClr val="bg1"/>
                </a:solidFill>
                <a:latin typeface="Garamond" pitchFamily="18" charset="0"/>
              </a:rPr>
              <a:pPr/>
              <a:t>2</a:t>
            </a:fld>
            <a:endParaRPr lang="en-US" sz="1000" b="0" i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229600" cy="4495800"/>
          </a:xfrm>
        </p:spPr>
        <p:txBody>
          <a:bodyPr/>
          <a:lstStyle/>
          <a:p>
            <a:r>
              <a:rPr lang="en-US" sz="2000" dirty="0" smtClean="0"/>
              <a:t>Top Issues for March/April</a:t>
            </a:r>
          </a:p>
          <a:p>
            <a:r>
              <a:rPr lang="en-US" sz="2000" dirty="0" smtClean="0"/>
              <a:t>DoD Integrated Lodging Pilot Program</a:t>
            </a:r>
          </a:p>
          <a:p>
            <a:pPr lvl="1"/>
            <a:r>
              <a:rPr lang="en-US" sz="1800" dirty="0" smtClean="0"/>
              <a:t>Overview</a:t>
            </a:r>
          </a:p>
          <a:p>
            <a:pPr lvl="1"/>
            <a:r>
              <a:rPr lang="en-US" sz="1800" dirty="0" smtClean="0"/>
              <a:t>Policy</a:t>
            </a:r>
          </a:p>
          <a:p>
            <a:pPr lvl="1"/>
            <a:r>
              <a:rPr lang="en-US" sz="1800" dirty="0" smtClean="0"/>
              <a:t>DTS Functionality</a:t>
            </a:r>
          </a:p>
          <a:p>
            <a:pPr lvl="2"/>
            <a:r>
              <a:rPr lang="en-US" sz="1800" dirty="0" smtClean="0"/>
              <a:t>Lodging Button</a:t>
            </a:r>
          </a:p>
          <a:p>
            <a:pPr lvl="2"/>
            <a:r>
              <a:rPr lang="en-US" sz="1800" dirty="0" smtClean="0"/>
              <a:t>New Lodging Tabs</a:t>
            </a:r>
          </a:p>
          <a:p>
            <a:pPr lvl="2"/>
            <a:r>
              <a:rPr lang="en-US" sz="1800" dirty="0" smtClean="0"/>
              <a:t>Multi-Location Links</a:t>
            </a:r>
          </a:p>
          <a:p>
            <a:pPr lvl="2"/>
            <a:r>
              <a:rPr lang="en-US" sz="1800" dirty="0"/>
              <a:t>Automated Certificate of Non-Availability </a:t>
            </a:r>
            <a:endParaRPr lang="en-US" sz="1800" dirty="0" smtClean="0"/>
          </a:p>
          <a:p>
            <a:pPr lvl="2"/>
            <a:r>
              <a:rPr lang="en-US" sz="1800" dirty="0" smtClean="0"/>
              <a:t>New Pre-Audits and Reason Codes</a:t>
            </a:r>
          </a:p>
          <a:p>
            <a:pPr lvl="2"/>
            <a:r>
              <a:rPr lang="en-US" sz="1800" dirty="0" smtClean="0"/>
              <a:t>New BI and Reporting Tool Reports</a:t>
            </a:r>
            <a:endParaRPr lang="en-US" sz="2000" dirty="0" smtClean="0"/>
          </a:p>
          <a:p>
            <a:r>
              <a:rPr lang="en-US" sz="2000" dirty="0" smtClean="0"/>
              <a:t>Questions</a:t>
            </a:r>
          </a:p>
          <a:p>
            <a:r>
              <a:rPr lang="en-US" sz="2000" dirty="0" smtClean="0"/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77200" cy="50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985000" y="4483100"/>
            <a:ext cx="12192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5105400"/>
            <a:ext cx="3200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Travelers can select the hotel by hitting the “Select Hotel” button.</a:t>
            </a:r>
            <a:endParaRPr lang="en-US" sz="1600" b="0" i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79176" y="2858728"/>
            <a:ext cx="3657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77200" cy="50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79176" y="2858728"/>
            <a:ext cx="3657600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886200" y="2819400"/>
            <a:ext cx="2743200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505200"/>
            <a:ext cx="3962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The DoD Preferred Lodging, Other Safety Compliant Lodging and Other Published Rates will be disabled to prevent the traveler from navigating to them.</a:t>
            </a:r>
            <a:endParaRPr lang="en-US" sz="1600" b="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77200" cy="50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6311900" y="1638300"/>
            <a:ext cx="16764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79176" y="2858728"/>
            <a:ext cx="3657600" cy="457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0" y="2209800"/>
            <a:ext cx="3124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If the traveler wishes to decline the DoD Lodging, they will receive a Pre-Audit Flag that requires a Reason Code and Justification.</a:t>
            </a:r>
            <a:endParaRPr lang="en-US" sz="1600" b="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to Connect and Other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scenarios:</a:t>
            </a:r>
          </a:p>
          <a:p>
            <a:pPr lvl="1"/>
            <a:r>
              <a:rPr lang="en-US" dirty="0" smtClean="0"/>
              <a:t>DTS cannot establish link with lodging facility</a:t>
            </a:r>
          </a:p>
          <a:p>
            <a:pPr lvl="2"/>
            <a:r>
              <a:rPr lang="en-US" dirty="0" smtClean="0"/>
              <a:t>DTS enables CTO assistance and alternate lodging tab</a:t>
            </a:r>
          </a:p>
          <a:p>
            <a:pPr lvl="2"/>
            <a:r>
              <a:rPr lang="en-US" dirty="0" smtClean="0"/>
              <a:t>DTS disables cost reimbursement limits</a:t>
            </a:r>
          </a:p>
          <a:p>
            <a:pPr lvl="2"/>
            <a:r>
              <a:rPr lang="en-US" dirty="0" smtClean="0"/>
              <a:t>Traveler options are:</a:t>
            </a:r>
          </a:p>
          <a:p>
            <a:pPr lvl="3"/>
            <a:r>
              <a:rPr lang="en-US" dirty="0" smtClean="0"/>
              <a:t>Try again later</a:t>
            </a:r>
          </a:p>
          <a:p>
            <a:pPr lvl="3"/>
            <a:r>
              <a:rPr lang="en-US" dirty="0" smtClean="0"/>
              <a:t>Contact CTO</a:t>
            </a:r>
          </a:p>
          <a:p>
            <a:pPr lvl="3"/>
            <a:r>
              <a:rPr lang="en-US" dirty="0" smtClean="0"/>
              <a:t>Call facility directly</a:t>
            </a:r>
          </a:p>
          <a:p>
            <a:pPr lvl="1"/>
            <a:r>
              <a:rPr lang="en-US" dirty="0" smtClean="0"/>
              <a:t>Link established, but other error registered</a:t>
            </a:r>
          </a:p>
          <a:p>
            <a:pPr lvl="2"/>
            <a:r>
              <a:rPr lang="en-US" dirty="0" smtClean="0"/>
              <a:t>DTS will allow the use of the CTO assistance button, but will keep the alternate lodging tabs disabled</a:t>
            </a:r>
          </a:p>
          <a:p>
            <a:pPr lvl="2"/>
            <a:r>
              <a:rPr lang="en-US" dirty="0" smtClean="0"/>
              <a:t>Traveler options are:</a:t>
            </a:r>
          </a:p>
          <a:p>
            <a:pPr lvl="3"/>
            <a:r>
              <a:rPr lang="en-US" dirty="0" smtClean="0"/>
              <a:t>Troubleshoot by calling the TAC</a:t>
            </a:r>
          </a:p>
          <a:p>
            <a:pPr lvl="3"/>
            <a:r>
              <a:rPr lang="en-US" dirty="0" smtClean="0"/>
              <a:t>Request CTO Assistance</a:t>
            </a:r>
          </a:p>
          <a:p>
            <a:pPr lvl="3"/>
            <a:r>
              <a:rPr lang="en-US" dirty="0" smtClean="0"/>
              <a:t>Try again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Preferred 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tab will be available if…</a:t>
            </a:r>
          </a:p>
          <a:p>
            <a:pPr lvl="1"/>
            <a:r>
              <a:rPr lang="en-US" dirty="0" smtClean="0"/>
              <a:t>The TDY location has a preferred vendor</a:t>
            </a:r>
          </a:p>
          <a:p>
            <a:pPr lvl="1"/>
            <a:r>
              <a:rPr lang="en-US" dirty="0" smtClean="0"/>
              <a:t>The traveler declined DoD Lodging</a:t>
            </a:r>
          </a:p>
          <a:p>
            <a:pPr lvl="1"/>
            <a:r>
              <a:rPr lang="en-US" dirty="0" smtClean="0"/>
              <a:t>DoD Lodging is not available</a:t>
            </a:r>
          </a:p>
          <a:p>
            <a:pPr lvl="1"/>
            <a:endParaRPr lang="en-US" dirty="0" smtClean="0"/>
          </a:p>
          <a:p>
            <a:r>
              <a:rPr lang="en-US" dirty="0"/>
              <a:t>If </a:t>
            </a:r>
            <a:r>
              <a:rPr lang="en-US" dirty="0" smtClean="0"/>
              <a:t>available</a:t>
            </a:r>
            <a:r>
              <a:rPr lang="en-US" dirty="0"/>
              <a:t>, use is required to receive full reimbursement of lodging costs up to the locality lodging rate unless JTR exemptions apply</a:t>
            </a:r>
          </a:p>
          <a:p>
            <a:pPr lvl="1"/>
            <a:r>
              <a:rPr lang="en-US" dirty="0" smtClean="0"/>
              <a:t>Travelers will receive a pre-audit flag that requires reason codes and justifications if they do not utilize this type of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Preferred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066799"/>
            <a:ext cx="7086600" cy="53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29896" y="2647336"/>
            <a:ext cx="3323304" cy="3859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4038600" y="2610464"/>
            <a:ext cx="8382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3581400"/>
            <a:ext cx="649224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700" i="0" dirty="0" smtClean="0">
                <a:latin typeface="+mn-lt"/>
              </a:rPr>
              <a:t>DoD Preferred</a:t>
            </a:r>
            <a:endParaRPr lang="en-US" sz="700" i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048250"/>
            <a:ext cx="612648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700" i="0" dirty="0" smtClean="0">
                <a:latin typeface="+mn-lt"/>
              </a:rPr>
              <a:t>DoD Preferred</a:t>
            </a:r>
            <a:endParaRPr lang="en-US" sz="70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Preferred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066799"/>
            <a:ext cx="7086600" cy="53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066800" y="4343400"/>
            <a:ext cx="1676400" cy="838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4343400"/>
            <a:ext cx="3200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The search will be modified with 2 new fields:</a:t>
            </a:r>
          </a:p>
          <a:p>
            <a:r>
              <a:rPr lang="en-US" sz="1600" b="0" i="0" dirty="0" smtClean="0">
                <a:latin typeface="+mn-lt"/>
              </a:rPr>
              <a:t>Number of Adults</a:t>
            </a:r>
          </a:p>
          <a:p>
            <a:r>
              <a:rPr lang="en-US" sz="1600" b="0" i="0" dirty="0" smtClean="0">
                <a:latin typeface="+mn-lt"/>
              </a:rPr>
              <a:t>Group ID</a:t>
            </a:r>
            <a:endParaRPr lang="en-US" sz="1600" b="0" i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29896" y="2647336"/>
            <a:ext cx="3323304" cy="385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5048250"/>
            <a:ext cx="612648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700" i="0" dirty="0" smtClean="0">
                <a:latin typeface="+mn-lt"/>
              </a:rPr>
              <a:t>DoD Preferred</a:t>
            </a:r>
            <a:endParaRPr lang="en-US" sz="700" i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4125" y="3581400"/>
            <a:ext cx="612648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700" i="0" dirty="0" smtClean="0">
                <a:latin typeface="+mn-lt"/>
              </a:rPr>
              <a:t>DoD Preferred</a:t>
            </a:r>
            <a:endParaRPr lang="en-US" sz="70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Preferred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066799"/>
            <a:ext cx="7086600" cy="53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6807200" y="3187700"/>
            <a:ext cx="10668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29896" y="2647336"/>
            <a:ext cx="3323304" cy="385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5048250"/>
            <a:ext cx="612648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700" i="0" dirty="0" smtClean="0">
                <a:latin typeface="+mn-lt"/>
              </a:rPr>
              <a:t>DoD Preferred</a:t>
            </a:r>
            <a:endParaRPr lang="en-US" sz="700" i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7300" y="3587750"/>
            <a:ext cx="612648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700" i="0" dirty="0" smtClean="0">
                <a:latin typeface="+mn-lt"/>
              </a:rPr>
              <a:t>DoD Preferred</a:t>
            </a:r>
            <a:endParaRPr lang="en-US" sz="700" i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810000"/>
            <a:ext cx="3200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Travelers can select the hotel by hitting the “Select Hotel” button.</a:t>
            </a:r>
            <a:endParaRPr lang="en-US" sz="1600" b="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Preferred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066799"/>
            <a:ext cx="7086600" cy="53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90800" y="3352800"/>
            <a:ext cx="3200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The DoD Lodging Tab will still be available should the traveler want to go back to select that type of lodging.</a:t>
            </a:r>
            <a:endParaRPr lang="en-US" sz="1600" b="0" i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29896" y="2647336"/>
            <a:ext cx="3323304" cy="3859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3207364" y="2590800"/>
            <a:ext cx="8509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048250"/>
            <a:ext cx="612648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700" i="0" dirty="0" smtClean="0">
                <a:latin typeface="+mn-lt"/>
              </a:rPr>
              <a:t>DoD Preferred</a:t>
            </a:r>
            <a:endParaRPr lang="en-US" sz="700" i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581400"/>
            <a:ext cx="612648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700" i="0" dirty="0" smtClean="0">
                <a:latin typeface="+mn-lt"/>
              </a:rPr>
              <a:t>DoD Preferred</a:t>
            </a:r>
            <a:endParaRPr lang="en-US" sz="70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066799"/>
            <a:ext cx="7086600" cy="53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29896" y="2647336"/>
            <a:ext cx="3323304" cy="385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Preferred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876800" y="2590800"/>
            <a:ext cx="16764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200400"/>
            <a:ext cx="3200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The Other Safety Compliant Lodging and Other Published Rates will be disabled to prevent the traveler from navigating to them.</a:t>
            </a:r>
            <a:endParaRPr lang="en-US" sz="1600" b="0" i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048250"/>
            <a:ext cx="612648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700" i="0" dirty="0" smtClean="0">
                <a:latin typeface="+mn-lt"/>
              </a:rPr>
              <a:t>DoD Preferred</a:t>
            </a:r>
            <a:endParaRPr lang="en-US" sz="70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Issues for March/April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839200" cy="411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914400"/>
                <a:gridCol w="2590800"/>
                <a:gridCol w="2514600"/>
                <a:gridCol w="1524000"/>
              </a:tblGrid>
              <a:tr h="62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Issue #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Workaround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Target Release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58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DTSP-8283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SPR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 amendment to a document does not link up with the original. This causes the Approving official to receive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 message saying “Document is currently open and being edited by another user”.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The document must be abandoned.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Please contact the TAC so that the issue can be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verified and properly handled.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FY15-Maint-Rel-3 </a:t>
                      </a:r>
                    </a:p>
                  </a:txBody>
                  <a:tcPr anchor="ctr"/>
                </a:tc>
              </a:tr>
              <a:tr h="1097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DTSP-8427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SPR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Trip Types of 12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– 24 Hours with Lodging do not allow the adjustment of Lodging Costs.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The trip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duration must be changed to Multi-Day.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FY15-Maint-Rel-3 </a:t>
                      </a:r>
                    </a:p>
                  </a:txBody>
                  <a:tcPr anchor="ctr"/>
                </a:tc>
              </a:tr>
              <a:tr h="10976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DTSP-8541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DTS Budget is</a:t>
                      </a:r>
                      <a:r>
                        <a:rPr lang="en-US" sz="1200" baseline="0" dirty="0" smtClean="0"/>
                        <a:t> not de-obligating when a voucher is submitted with a trip cost lower than the original authorization obligation.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local organization must take the appropriate</a:t>
                      </a:r>
                      <a:r>
                        <a:rPr lang="en-US" sz="1200" baseline="0" dirty="0" smtClean="0"/>
                        <a:t> action to handle the necessary adjustments to the DTS Budget Module.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Ready For Assignment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8BA0F-31C4-4918-AD0F-7CC384C2CD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410200"/>
            <a:ext cx="7391400" cy="7620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US" sz="1600" b="0" i="0" dirty="0" smtClean="0">
                <a:latin typeface="+mn-lt"/>
              </a:rPr>
              <a:t>Information on SPRs, SCRs, Infrastructure SPR/SCRs, and Archived SPR/SCRs can be found in the SIM Report on Trax.</a:t>
            </a:r>
          </a:p>
          <a:p>
            <a:endParaRPr lang="en-US" sz="1600" b="0" i="0" dirty="0" smtClean="0">
              <a:latin typeface="+mn-lt"/>
            </a:endParaRPr>
          </a:p>
          <a:p>
            <a:r>
              <a:rPr lang="en-US" sz="1600" b="0" i="0" dirty="0" smtClean="0">
                <a:latin typeface="+mn-lt"/>
              </a:rPr>
              <a:t>If you would like access to the SIM Report, please submit a TAC Ticket requesting access.</a:t>
            </a:r>
            <a:endParaRPr lang="en-US" sz="1600" b="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Preferred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066799"/>
            <a:ext cx="7086600" cy="53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6489700" y="1562100"/>
            <a:ext cx="15240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29896" y="2647336"/>
            <a:ext cx="3323304" cy="385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5048250"/>
            <a:ext cx="612648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700" i="0" dirty="0" smtClean="0">
                <a:latin typeface="+mn-lt"/>
              </a:rPr>
              <a:t>DoD Preferred</a:t>
            </a:r>
            <a:endParaRPr lang="en-US" sz="700" i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8824" y="3581400"/>
            <a:ext cx="612648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700" i="0" dirty="0" smtClean="0">
                <a:latin typeface="+mn-lt"/>
              </a:rPr>
              <a:t>DoD Preferred</a:t>
            </a:r>
            <a:endParaRPr lang="en-US" sz="700" i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209800"/>
            <a:ext cx="3200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If the traveler wishes to decline the DoD Preferred Lodging, they will receive a Pre-Audit Flag that requires a Reason Code and Justification.</a:t>
            </a:r>
            <a:endParaRPr lang="en-US" sz="1600" b="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Safety Compliant 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tab will be available if:</a:t>
            </a:r>
          </a:p>
          <a:p>
            <a:pPr lvl="1"/>
            <a:r>
              <a:rPr lang="en-US" dirty="0" smtClean="0"/>
              <a:t>Both DoD Lodging and DoD Preferred Lodging were unavailable</a:t>
            </a:r>
          </a:p>
          <a:p>
            <a:pPr lvl="1"/>
            <a:r>
              <a:rPr lang="en-US" dirty="0" smtClean="0"/>
              <a:t>Both DoD Lodging and DoD Preferred Lodging were declined</a:t>
            </a:r>
          </a:p>
          <a:p>
            <a:pPr lvl="1"/>
            <a:r>
              <a:rPr lang="en-US" dirty="0" smtClean="0"/>
              <a:t>One type was unavailable and one declined</a:t>
            </a:r>
          </a:p>
          <a:p>
            <a:pPr lvl="1"/>
            <a:r>
              <a:rPr lang="en-US" dirty="0" smtClean="0"/>
              <a:t>One type was unavailable and one does not exist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tab </a:t>
            </a:r>
            <a:r>
              <a:rPr lang="en-US" kern="1200" dirty="0" smtClean="0"/>
              <a:t>provides hotels that are:</a:t>
            </a:r>
          </a:p>
          <a:p>
            <a:pPr lvl="1"/>
            <a:r>
              <a:rPr lang="en-US" kern="1200" dirty="0" smtClean="0"/>
              <a:t>Fire safe</a:t>
            </a:r>
          </a:p>
          <a:p>
            <a:pPr lvl="1"/>
            <a:r>
              <a:rPr lang="en-US" kern="1200" dirty="0" smtClean="0"/>
              <a:t>FEMA certified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Safety Compliant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990600"/>
            <a:ext cx="6172200" cy="54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59150" y="2838450"/>
            <a:ext cx="2889250" cy="350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775200" y="2819400"/>
            <a:ext cx="7620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Safety Compliant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990600"/>
            <a:ext cx="6172200" cy="54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1498600" y="3797300"/>
            <a:ext cx="1447800" cy="838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810000"/>
            <a:ext cx="3200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The search will be modified with 2 new fields:</a:t>
            </a:r>
          </a:p>
          <a:p>
            <a:r>
              <a:rPr lang="en-US" sz="1600" b="0" i="0" dirty="0" smtClean="0">
                <a:latin typeface="+mn-lt"/>
              </a:rPr>
              <a:t>Number of Adults</a:t>
            </a:r>
          </a:p>
          <a:p>
            <a:r>
              <a:rPr lang="en-US" sz="1600" b="0" i="0" dirty="0" smtClean="0">
                <a:latin typeface="+mn-lt"/>
              </a:rPr>
              <a:t>Group ID</a:t>
            </a:r>
            <a:endParaRPr lang="en-US" sz="1600" b="0" i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59150" y="2838450"/>
            <a:ext cx="2889250" cy="350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Safety Compliant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990600"/>
            <a:ext cx="6172200" cy="54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400800" y="4203700"/>
            <a:ext cx="9906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4724400"/>
            <a:ext cx="3200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Travelers can select the hotel by hitting the “Select Hotel” button.</a:t>
            </a:r>
            <a:endParaRPr lang="en-US" sz="1600" b="0" i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59150" y="2838450"/>
            <a:ext cx="2889250" cy="350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Safety Compliant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990600"/>
            <a:ext cx="6172200" cy="54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59150" y="2838450"/>
            <a:ext cx="2889250" cy="350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352800" y="2819400"/>
            <a:ext cx="14478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352800"/>
            <a:ext cx="3581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The DoD Lodging and DoD Preferred Lodging Tabs will still be available should the traveler want to go back to select that type of lodging.</a:t>
            </a:r>
            <a:endParaRPr lang="en-US" sz="1600" b="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Safety Compliant Lodging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990600"/>
            <a:ext cx="6172200" cy="54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29200" y="3429000"/>
            <a:ext cx="3200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The Other Published Rates Tab will be disabled to prevent the traveler from navigating there.</a:t>
            </a:r>
            <a:endParaRPr lang="en-US" sz="1600" b="0" i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59150" y="2838450"/>
            <a:ext cx="2889250" cy="350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495925" y="2819400"/>
            <a:ext cx="7620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Published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tab will only show if:</a:t>
            </a:r>
          </a:p>
          <a:p>
            <a:pPr lvl="1"/>
            <a:r>
              <a:rPr lang="en-US" dirty="0" smtClean="0"/>
              <a:t>Both DoD Lodging and DoD Preferred Lodging were unavailable</a:t>
            </a:r>
          </a:p>
          <a:p>
            <a:pPr lvl="1"/>
            <a:r>
              <a:rPr lang="en-US" dirty="0" smtClean="0"/>
              <a:t>Both DoD Lodging and DoD Preferred Lodging were declined</a:t>
            </a:r>
          </a:p>
          <a:p>
            <a:pPr lvl="1"/>
            <a:r>
              <a:rPr lang="en-US" dirty="0"/>
              <a:t>One type was unavailable and one declined</a:t>
            </a:r>
          </a:p>
          <a:p>
            <a:pPr lvl="1"/>
            <a:r>
              <a:rPr lang="en-US" dirty="0"/>
              <a:t>One type was unavailable and one does not exist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			AND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Other Safety Compliant Lodging is not available</a:t>
            </a:r>
          </a:p>
          <a:p>
            <a:endParaRPr lang="en-US" dirty="0" smtClean="0"/>
          </a:p>
          <a:p>
            <a:r>
              <a:rPr lang="en-US" dirty="0" smtClean="0"/>
              <a:t>These rooms are considered to be a last resort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772" y="987552"/>
            <a:ext cx="6264783" cy="54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Published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71850" y="2832100"/>
            <a:ext cx="2971800" cy="3506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572125" y="2819400"/>
            <a:ext cx="7620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7326" y="4495800"/>
            <a:ext cx="515874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endParaRPr lang="en-US" sz="700" i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7326" y="5791200"/>
            <a:ext cx="515874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endParaRPr lang="en-US" sz="70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772" y="987552"/>
            <a:ext cx="6264783" cy="54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Published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4000" y="3810000"/>
            <a:ext cx="1219200" cy="762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657600"/>
            <a:ext cx="3200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The search will be modified with 2 new fields:</a:t>
            </a:r>
          </a:p>
          <a:p>
            <a:r>
              <a:rPr lang="en-US" sz="1600" b="0" i="0" dirty="0" smtClean="0">
                <a:latin typeface="+mn-lt"/>
              </a:rPr>
              <a:t>Number of Adults</a:t>
            </a:r>
          </a:p>
          <a:p>
            <a:r>
              <a:rPr lang="en-US" sz="1600" b="0" i="0" dirty="0" smtClean="0">
                <a:latin typeface="+mn-lt"/>
              </a:rPr>
              <a:t>Group ID</a:t>
            </a:r>
            <a:endParaRPr lang="en-US" sz="1600" b="0" i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71850" y="2832100"/>
            <a:ext cx="2971800" cy="3506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5791200"/>
            <a:ext cx="515874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endParaRPr lang="en-US" sz="70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Lodging 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5486400"/>
          </a:xfrm>
        </p:spPr>
        <p:txBody>
          <a:bodyPr/>
          <a:lstStyle/>
          <a:p>
            <a:r>
              <a:rPr lang="en-US" sz="2200" dirty="0"/>
              <a:t>The National Defense Authorization Act for FY15 (P.L. 113-291) empowered the Secretary of Defense with the authority to institute a government lodging </a:t>
            </a:r>
            <a:r>
              <a:rPr lang="en-US" sz="2200" dirty="0" smtClean="0"/>
              <a:t>program  </a:t>
            </a:r>
          </a:p>
          <a:p>
            <a:pPr lvl="1"/>
            <a:r>
              <a:rPr lang="en-US" sz="2000" dirty="0" smtClean="0"/>
              <a:t>That </a:t>
            </a:r>
            <a:r>
              <a:rPr lang="en-US" sz="2000" dirty="0"/>
              <a:t>authority directs both DoD civilian employees and members of the Military Services under the Secretary’s jurisdiction to stay in </a:t>
            </a:r>
            <a:r>
              <a:rPr lang="en-US" sz="2000" dirty="0" smtClean="0"/>
              <a:t>government </a:t>
            </a:r>
            <a:r>
              <a:rPr lang="en-US" sz="2000" dirty="0"/>
              <a:t>or preferred commercial lodging while on official </a:t>
            </a:r>
            <a:r>
              <a:rPr lang="en-US" sz="2000" dirty="0" smtClean="0"/>
              <a:t>travel.</a:t>
            </a:r>
          </a:p>
          <a:p>
            <a:r>
              <a:rPr lang="en-US" sz="2200" dirty="0"/>
              <a:t>As a first step </a:t>
            </a:r>
            <a:r>
              <a:rPr lang="en-US" sz="2200" dirty="0" smtClean="0"/>
              <a:t>toward </a:t>
            </a:r>
            <a:r>
              <a:rPr lang="en-US" sz="2200" dirty="0"/>
              <a:t>a larger program, </a:t>
            </a:r>
            <a:r>
              <a:rPr lang="en-US" sz="2200" dirty="0" smtClean="0"/>
              <a:t>DoD will conduct </a:t>
            </a:r>
            <a:r>
              <a:rPr lang="en-US" sz="2200" dirty="0"/>
              <a:t>an Integrated Lodging Program Pilot </a:t>
            </a:r>
            <a:r>
              <a:rPr lang="en-US" sz="2200" dirty="0" smtClean="0"/>
              <a:t>that:</a:t>
            </a:r>
          </a:p>
          <a:p>
            <a:pPr lvl="1"/>
            <a:r>
              <a:rPr lang="en-US" sz="2000" dirty="0" smtClean="0"/>
              <a:t>Integrates </a:t>
            </a:r>
            <a:r>
              <a:rPr lang="en-US" sz="2000" dirty="0"/>
              <a:t>the ability to book DoD lodging in DTS</a:t>
            </a:r>
          </a:p>
          <a:p>
            <a:pPr lvl="1"/>
            <a:r>
              <a:rPr lang="en-US" sz="2000" dirty="0" smtClean="0"/>
              <a:t>Tests </a:t>
            </a:r>
            <a:r>
              <a:rPr lang="en-US" sz="2000" dirty="0"/>
              <a:t>the viability of an enterprise–wide </a:t>
            </a:r>
            <a:r>
              <a:rPr lang="en-US" sz="2000" dirty="0" smtClean="0"/>
              <a:t>preferred commercial </a:t>
            </a:r>
            <a:r>
              <a:rPr lang="en-US" sz="2000" dirty="0"/>
              <a:t>lodging </a:t>
            </a:r>
            <a:r>
              <a:rPr lang="en-US" sz="2000" dirty="0" smtClean="0"/>
              <a:t>program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irects </a:t>
            </a:r>
            <a:r>
              <a:rPr lang="en-US" sz="2000" dirty="0"/>
              <a:t>travelers to use government or preferred commercial </a:t>
            </a:r>
            <a:r>
              <a:rPr lang="en-US" sz="2000" dirty="0" smtClean="0"/>
              <a:t>lodging at select pilot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6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772" y="987552"/>
            <a:ext cx="6264783" cy="54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Published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400800" y="4203700"/>
            <a:ext cx="9906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4724400"/>
            <a:ext cx="3200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Travelers can select the hotel by hitting the “Select Hotel” button.</a:t>
            </a:r>
            <a:endParaRPr lang="en-US" sz="1600" b="0" i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71850" y="2832100"/>
            <a:ext cx="2971800" cy="3506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5791200"/>
            <a:ext cx="515874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endParaRPr lang="en-US" sz="70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772" y="987552"/>
            <a:ext cx="6264783" cy="54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Published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200" y="3429000"/>
            <a:ext cx="3200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The Other Safety Compliant Lodging Tab will be disabled automatically.</a:t>
            </a:r>
            <a:endParaRPr lang="en-US" sz="1600" b="0" i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71850" y="2832100"/>
            <a:ext cx="2971800" cy="350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819650" y="2809875"/>
            <a:ext cx="790575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7326" y="4495800"/>
            <a:ext cx="515874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endParaRPr lang="en-US" sz="700" i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9076" y="5791200"/>
            <a:ext cx="515874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endParaRPr lang="en-US" sz="70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772" y="987552"/>
            <a:ext cx="6264783" cy="54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Published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71850" y="2832100"/>
            <a:ext cx="2971800" cy="350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352800" y="2809875"/>
            <a:ext cx="15240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352800"/>
            <a:ext cx="3581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600" b="0" i="0" dirty="0" smtClean="0">
                <a:latin typeface="+mn-lt"/>
              </a:rPr>
              <a:t>The DoD Lodging and DoD Preferred Lodging Tabs will still be available should the traveler want to go back to select that type of lodging.</a:t>
            </a:r>
            <a:endParaRPr lang="en-US" sz="1600" b="0" i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7326" y="4495800"/>
            <a:ext cx="515874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endParaRPr lang="en-US" sz="700" i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7326" y="5791200"/>
            <a:ext cx="515874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endParaRPr lang="en-US" sz="70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Consideration For Long-Term TDY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per diem rates may apply on long-term TDY</a:t>
            </a:r>
          </a:p>
          <a:p>
            <a:pPr lvl="1"/>
            <a:r>
              <a:rPr lang="en-US" dirty="0" smtClean="0"/>
              <a:t>DoD Preferred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ecline if all rooms are over lodging per diem limit</a:t>
            </a:r>
          </a:p>
          <a:p>
            <a:pPr lvl="2"/>
            <a:r>
              <a:rPr lang="en-US" dirty="0" smtClean="0"/>
              <a:t>Justify with need to stay within per diem rate</a:t>
            </a:r>
          </a:p>
          <a:p>
            <a:pPr lvl="1"/>
            <a:r>
              <a:rPr lang="en-US" dirty="0" smtClean="0"/>
              <a:t>No change</a:t>
            </a:r>
          </a:p>
          <a:p>
            <a:pPr lvl="2"/>
            <a:r>
              <a:rPr lang="en-US" dirty="0" smtClean="0"/>
              <a:t>DoD – reduced per diem does not apply</a:t>
            </a:r>
            <a:endParaRPr lang="en-US" dirty="0"/>
          </a:p>
          <a:p>
            <a:pPr lvl="2"/>
            <a:r>
              <a:rPr lang="en-US" dirty="0" smtClean="0"/>
              <a:t>Other Safety Compliant – no auto reimbursement limit</a:t>
            </a:r>
          </a:p>
          <a:p>
            <a:pPr lvl="2"/>
            <a:r>
              <a:rPr lang="en-US" dirty="0" smtClean="0"/>
              <a:t>Other Published Rates – no auto reimbursement limit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Joint Travel Regulations (JTR) requires uniformed service members on orders to a U.S. Installation (as opposed to a geographic location like a town or city) to check for Government quarters availability at the site to which they are temporarily assigned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 pending JTR change will extend this requirement to DoD civilians TDY to pilot sites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If on base lodging is not available, the traveler will be issued a CNA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Once a CNA is issued, the traveler has no requirement to check lodging availability at a later date during the TDY period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5181600"/>
          </a:xfrm>
        </p:spPr>
        <p:txBody>
          <a:bodyPr/>
          <a:lstStyle/>
          <a:p>
            <a:r>
              <a:rPr lang="en-US" dirty="0" smtClean="0"/>
              <a:t>If there is no DoD Lodging available when the traveler is making reservations, a CNA will be generated automatically</a:t>
            </a:r>
          </a:p>
          <a:p>
            <a:endParaRPr lang="en-US" dirty="0" smtClean="0"/>
          </a:p>
          <a:p>
            <a:r>
              <a:rPr lang="en-US" dirty="0" smtClean="0"/>
              <a:t>Traveler will be notified first on the Reservation Module screen</a:t>
            </a:r>
          </a:p>
          <a:p>
            <a:pPr lvl="1"/>
            <a:r>
              <a:rPr lang="en-US" dirty="0" smtClean="0"/>
              <a:t>The CNA will be present on the Preview Trip screen</a:t>
            </a:r>
          </a:p>
          <a:p>
            <a:pPr lvl="1"/>
            <a:r>
              <a:rPr lang="en-US" dirty="0" smtClean="0"/>
              <a:t>A Pre-Audit Advisory will also be created with the CNA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CNA (Reservation Module)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1" y="1143000"/>
            <a:ext cx="6934199" cy="528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352800" y="3352800"/>
            <a:ext cx="4191000" cy="990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00400" y="2644140"/>
            <a:ext cx="321564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CNA (Preview Trip Screen)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0" name="Picture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914400"/>
            <a:ext cx="7191375" cy="55816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1219200" y="3352800"/>
            <a:ext cx="3581400" cy="1524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CNA (Pre-Audit Advisory)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4862" y="1524000"/>
            <a:ext cx="7229475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914400" y="4495800"/>
            <a:ext cx="6781800" cy="914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Lodging on Multi-Location TDY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DTS will also be modified with the addition of location-specific links when the trip contains multiple TDY Locations</a:t>
            </a:r>
          </a:p>
          <a:p>
            <a:endParaRPr lang="en-US" dirty="0" smtClean="0"/>
          </a:p>
          <a:p>
            <a:r>
              <a:rPr lang="en-US" dirty="0" smtClean="0"/>
              <a:t>When a traveler returns to the Lodging screen to add, remove, or modify lodging reservations, if the trip has multiple destinations, before the Lodging screen opens DTS will display a link for each TDY location</a:t>
            </a:r>
          </a:p>
          <a:p>
            <a:endParaRPr lang="en-US" dirty="0" smtClean="0"/>
          </a:p>
          <a:p>
            <a:r>
              <a:rPr lang="en-US" dirty="0" smtClean="0"/>
              <a:t>Selecting a link populates the Lodging screen with the current reservation information for that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543800" cy="609600"/>
          </a:xfrm>
        </p:spPr>
        <p:txBody>
          <a:bodyPr/>
          <a:lstStyle/>
          <a:p>
            <a:r>
              <a:rPr lang="en-US" dirty="0"/>
              <a:t>Integrated Lodging Program </a:t>
            </a:r>
            <a:r>
              <a:rPr lang="en-US" dirty="0" smtClean="0"/>
              <a:t>Overview </a:t>
            </a:r>
            <a:r>
              <a:rPr lang="en-US" sz="2000" b="0" dirty="0" smtClean="0"/>
              <a:t>(continued)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5181600"/>
          </a:xfrm>
        </p:spPr>
        <p:txBody>
          <a:bodyPr/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Integrated Lodging Program will:</a:t>
            </a:r>
          </a:p>
          <a:p>
            <a:pPr lvl="1"/>
            <a:r>
              <a:rPr lang="en-US" sz="2400" dirty="0"/>
              <a:t>Ensure that travelers are staying in quality lodging facilities that are close to TDY locations, are protected from certain fees, </a:t>
            </a:r>
            <a:r>
              <a:rPr lang="en-US" sz="2400" dirty="0" smtClean="0"/>
              <a:t>and provide </a:t>
            </a:r>
            <a:r>
              <a:rPr lang="en-US" sz="2400" dirty="0"/>
              <a:t>amenities at no additional cost with room rates below the </a:t>
            </a:r>
            <a:r>
              <a:rPr lang="en-US" sz="2400" dirty="0" smtClean="0"/>
              <a:t>per diem.</a:t>
            </a:r>
          </a:p>
          <a:p>
            <a:pPr lvl="1"/>
            <a:r>
              <a:rPr lang="en-US" sz="2400" dirty="0" smtClean="0"/>
              <a:t>Enhance traveler care and satisfaction, provide greater traveler security, reduce lodging spend per night, and improve program management and data collection.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19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Lodging on Multi-Location TDY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938337"/>
            <a:ext cx="68389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5029200" y="3124200"/>
            <a:ext cx="1143000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Pre-Audits, Reason Codes, and Advisories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Pre-Audits</a:t>
            </a:r>
          </a:p>
          <a:p>
            <a:pPr lvl="1"/>
            <a:r>
              <a:rPr lang="en-US" dirty="0" smtClean="0"/>
              <a:t>AVAIL DOD LDG NOT USED*</a:t>
            </a:r>
          </a:p>
          <a:p>
            <a:pPr lvl="1"/>
            <a:r>
              <a:rPr lang="en-US" dirty="0" smtClean="0"/>
              <a:t>AVAIL PREFERRED LDG NOT USED*</a:t>
            </a:r>
          </a:p>
          <a:p>
            <a:pPr lvl="1"/>
            <a:r>
              <a:rPr lang="en-US" dirty="0" smtClean="0"/>
              <a:t>LODGING NOT USED*</a:t>
            </a:r>
          </a:p>
          <a:p>
            <a:pPr lvl="1"/>
            <a:r>
              <a:rPr lang="en-US" dirty="0" smtClean="0"/>
              <a:t>GOVT SAFETY REG NON-COMPLIANT</a:t>
            </a:r>
          </a:p>
          <a:p>
            <a:pPr marL="457200" lvl="1" indent="0">
              <a:buNone/>
            </a:pPr>
            <a:r>
              <a:rPr lang="en-US" dirty="0" smtClean="0"/>
              <a:t>	*Requires Reason Code selection</a:t>
            </a:r>
          </a:p>
          <a:p>
            <a:endParaRPr lang="en-US" dirty="0" smtClean="0"/>
          </a:p>
          <a:p>
            <a:r>
              <a:rPr lang="en-US" dirty="0" smtClean="0"/>
              <a:t>Advisories</a:t>
            </a:r>
          </a:p>
          <a:p>
            <a:pPr lvl="1"/>
            <a:r>
              <a:rPr lang="en-US" dirty="0" smtClean="0"/>
              <a:t>DOD LODGING NOT AVAILABLE</a:t>
            </a:r>
          </a:p>
          <a:p>
            <a:pPr lvl="2"/>
            <a:r>
              <a:rPr lang="en-US" dirty="0" smtClean="0"/>
              <a:t>Provides CNA</a:t>
            </a:r>
          </a:p>
          <a:p>
            <a:pPr lvl="1"/>
            <a:r>
              <a:rPr lang="en-US" dirty="0" smtClean="0"/>
              <a:t>DOD LODGING CONNECTION ERROR</a:t>
            </a:r>
          </a:p>
          <a:p>
            <a:pPr lvl="1"/>
            <a:r>
              <a:rPr lang="en-US" dirty="0" smtClean="0"/>
              <a:t>PREFERRED LDG NOT AVAIL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Pre-Audit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4862" y="1462087"/>
            <a:ext cx="7229475" cy="393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7071" y="1143000"/>
            <a:ext cx="510505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Codes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953000"/>
          </a:xfrm>
        </p:spPr>
        <p:txBody>
          <a:bodyPr/>
          <a:lstStyle/>
          <a:p>
            <a:pPr marL="457200" indent="-457200" fontAlgn="t">
              <a:buFont typeface="+mj-lt"/>
              <a:buAutoNum type="arabicPeriod"/>
            </a:pPr>
            <a:r>
              <a:rPr lang="en-US" dirty="0" smtClean="0"/>
              <a:t>Distance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dirty="0" smtClean="0"/>
              <a:t>Conference/Event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dirty="0" smtClean="0"/>
              <a:t>Used contracted lodging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dirty="0" smtClean="0"/>
              <a:t>Lower rate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dirty="0" smtClean="0"/>
              <a:t>Used DoD lodging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dirty="0" smtClean="0"/>
              <a:t>CTO assistance needed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dirty="0" smtClean="0"/>
              <a:t>JTR exemption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dirty="0" smtClean="0"/>
              <a:t>Used rental lodging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dirty="0" smtClean="0"/>
              <a:t>Lodging w/ family/friends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dirty="0" smtClean="0"/>
              <a:t>Personal choice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dirty="0" smtClean="0"/>
              <a:t>Mission requirement</a:t>
            </a:r>
          </a:p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79884"/>
            <a:ext cx="7772400" cy="4298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4924425"/>
            <a:ext cx="4953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0" i="0" dirty="0">
                <a:latin typeface="Trebuchet MS" pitchFamily="34" charset="0"/>
                <a:cs typeface="Calibri" panose="020F0502020204030204" pitchFamily="34" charset="0"/>
              </a:rPr>
              <a:t>Rooms at properties in the preferred commercial lodging program are not available at the TDY location for the time period from &lt;check-in&gt; to &lt;check-out&gt;. User provided option to select Government Safety Compliant or Other Published Rate properties. Reimbursement Limitations are not applicable</a:t>
            </a:r>
            <a:r>
              <a:rPr lang="en-US" sz="800" b="0" i="0" dirty="0" smtClean="0">
                <a:latin typeface="Trebuchet MS" pitchFamily="34" charset="0"/>
                <a:cs typeface="Calibri" panose="020F0502020204030204" pitchFamily="34" charset="0"/>
              </a:rPr>
              <a:t>. (CCB Approved text for PLDGUC12 (3.2.01.01.02.13.03.17.02.02))</a:t>
            </a:r>
            <a:endParaRPr lang="en-US" sz="800" b="0" i="0" dirty="0">
              <a:latin typeface="Trebuchet MS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Reports in the BI and Reporting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Lodging-related reports added to BI and Reporting Tool</a:t>
            </a:r>
          </a:p>
          <a:p>
            <a:pPr lvl="1"/>
            <a:r>
              <a:rPr lang="en-US" dirty="0" smtClean="0"/>
              <a:t>DTS Welcome Screen &gt; Reports &gt; BI and Reporting Tool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8399056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Reports in the BI and Reporting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Lodging-related reports added to BI and Reporting Tool</a:t>
            </a:r>
          </a:p>
          <a:p>
            <a:pPr lvl="1"/>
            <a:r>
              <a:rPr lang="en-US" dirty="0" smtClean="0"/>
              <a:t>Public Folders &gt; Defense Lodging folder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200"/>
            <a:ext cx="712170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special permissions required</a:t>
            </a:r>
            <a:endParaRPr lang="en-US" dirty="0"/>
          </a:p>
          <a:p>
            <a:r>
              <a:rPr lang="en-US" dirty="0" smtClean="0"/>
              <a:t>Run </a:t>
            </a:r>
            <a:r>
              <a:rPr lang="en-US" dirty="0"/>
              <a:t>using standard </a:t>
            </a:r>
            <a:r>
              <a:rPr lang="en-US" dirty="0" smtClean="0"/>
              <a:t>BIRT functionality</a:t>
            </a:r>
            <a:endParaRPr lang="en-US" dirty="0"/>
          </a:p>
          <a:p>
            <a:r>
              <a:rPr lang="en-US" dirty="0" smtClean="0"/>
              <a:t>Non Use CNA Report</a:t>
            </a:r>
          </a:p>
          <a:p>
            <a:pPr lvl="1"/>
            <a:r>
              <a:rPr lang="en-US" dirty="0" smtClean="0"/>
              <a:t>Directed DoD lodging not available</a:t>
            </a:r>
          </a:p>
          <a:p>
            <a:r>
              <a:rPr lang="en-US" dirty="0" smtClean="0"/>
              <a:t>Non Use Lodging – Reason Justification Report</a:t>
            </a:r>
          </a:p>
          <a:p>
            <a:pPr lvl="1"/>
            <a:r>
              <a:rPr lang="en-US" dirty="0" smtClean="0"/>
              <a:t>Available, directed lodging not used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940" b="61726"/>
          <a:stretch/>
        </p:blipFill>
        <p:spPr bwMode="auto">
          <a:xfrm>
            <a:off x="1119188" y="4223657"/>
            <a:ext cx="6905625" cy="20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Lodging Reports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29096" y="5789668"/>
            <a:ext cx="1313905" cy="1720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26919" y="5982718"/>
            <a:ext cx="2627811" cy="1720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69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5" grpId="1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 txBox="1">
            <a:spLocks noGrp="1"/>
          </p:cNvSpPr>
          <p:nvPr/>
        </p:nvSpPr>
        <p:spPr bwMode="auto">
          <a:xfrm>
            <a:off x="762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05201085-82B5-4926-BF44-E73757968F4C}" type="slidenum">
              <a:rPr lang="en-US" sz="1000" b="0" i="0">
                <a:solidFill>
                  <a:schemeClr val="bg1"/>
                </a:solidFill>
                <a:latin typeface="AGaramond"/>
              </a:rPr>
              <a:pPr/>
              <a:t>59</a:t>
            </a:fld>
            <a:endParaRPr lang="en-US" sz="1000" b="0" i="0">
              <a:solidFill>
                <a:schemeClr val="bg1"/>
              </a:solidFill>
              <a:latin typeface="AGaramond"/>
            </a:endParaRPr>
          </a:p>
        </p:txBody>
      </p:sp>
      <p:sp>
        <p:nvSpPr>
          <p:cNvPr id="5123" name="Slide Number Placeholder 4"/>
          <p:cNvSpPr txBox="1">
            <a:spLocks noGrp="1"/>
          </p:cNvSpPr>
          <p:nvPr/>
        </p:nvSpPr>
        <p:spPr bwMode="auto">
          <a:xfrm>
            <a:off x="762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4685DC3-E8F9-4C20-AEBC-F14F1273F7CE}" type="slidenum">
              <a:rPr lang="en-US" sz="1000" b="0" i="0">
                <a:solidFill>
                  <a:schemeClr val="bg1"/>
                </a:solidFill>
                <a:latin typeface="AGaramond"/>
              </a:rPr>
              <a:pPr/>
              <a:t>59</a:t>
            </a:fld>
            <a:endParaRPr lang="en-US" sz="1000" b="0" i="0">
              <a:solidFill>
                <a:schemeClr val="bg1"/>
              </a:solidFill>
              <a:latin typeface="AGaramond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943100" y="2209800"/>
            <a:ext cx="5600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0" hangingPunct="0">
              <a:buClr>
                <a:schemeClr val="tx1"/>
              </a:buClr>
              <a:tabLst>
                <a:tab pos="228600" algn="l"/>
              </a:tabLst>
            </a:pPr>
            <a:r>
              <a:rPr lang="en-US" sz="5400" i="0">
                <a:latin typeface="Arial" pitchFamily="34" charset="0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JTR Policy Changes             </a:t>
            </a:r>
            <a:r>
              <a:rPr lang="en-US" i="1" dirty="0" smtClean="0">
                <a:solidFill>
                  <a:srgbClr val="FF0000"/>
                </a:solidFill>
              </a:rPr>
              <a:t>PENDING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5257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Travelers with TDY orders to select pilot sites are directed to stay in government (DoD) or preferred commercial lodging facilities and use DTS or a CTO (when DTS is not available) to book their stay </a:t>
            </a:r>
          </a:p>
          <a:p>
            <a:pPr lvl="1"/>
            <a:r>
              <a:rPr lang="en-US" sz="2000" dirty="0" smtClean="0"/>
              <a:t>DoD Lodging (TDY to installation)</a:t>
            </a:r>
          </a:p>
          <a:p>
            <a:pPr lvl="1"/>
            <a:r>
              <a:rPr lang="en-US" sz="2000" dirty="0" smtClean="0"/>
              <a:t>DoD Preferred (TDY to metro area or DoD Lodging not available)</a:t>
            </a:r>
          </a:p>
          <a:p>
            <a:pPr lvl="2"/>
            <a:r>
              <a:rPr lang="en-US" sz="2000" dirty="0" smtClean="0"/>
              <a:t>If available and not used, reimbursement </a:t>
            </a:r>
            <a:r>
              <a:rPr lang="en-US" sz="2000" dirty="0"/>
              <a:t>is limited to the amount the Government would have paid if the traveler stayed in either </a:t>
            </a:r>
            <a:r>
              <a:rPr lang="en-US" sz="2000" dirty="0" smtClean="0"/>
              <a:t>DoD or Preferred lodging </a:t>
            </a:r>
          </a:p>
          <a:p>
            <a:pPr lvl="3"/>
            <a:r>
              <a:rPr lang="en-US" sz="2000" dirty="0" smtClean="0"/>
              <a:t>Unless exception applies</a:t>
            </a:r>
          </a:p>
          <a:p>
            <a:pPr lvl="3"/>
            <a:r>
              <a:rPr lang="en-US" sz="2000" dirty="0" smtClean="0"/>
              <a:t>AO may authorize exception </a:t>
            </a:r>
            <a:r>
              <a:rPr lang="en-US" sz="2000" dirty="0"/>
              <a:t>to use based on mission, distance, lower rate, </a:t>
            </a:r>
            <a:r>
              <a:rPr lang="en-US" sz="2000" dirty="0" smtClean="0"/>
              <a:t>etc.</a:t>
            </a:r>
          </a:p>
          <a:p>
            <a:r>
              <a:rPr lang="en-US" sz="2000" dirty="0" smtClean="0"/>
              <a:t>Exceptions:</a:t>
            </a:r>
          </a:p>
          <a:p>
            <a:pPr lvl="1"/>
            <a:r>
              <a:rPr lang="en-US" sz="2000" dirty="0" smtClean="0"/>
              <a:t>Very high ranking travelers (flag officer, SES)</a:t>
            </a:r>
          </a:p>
          <a:p>
            <a:pPr lvl="1"/>
            <a:r>
              <a:rPr lang="en-US" sz="2000" dirty="0" smtClean="0"/>
              <a:t>One-night stay</a:t>
            </a:r>
          </a:p>
          <a:p>
            <a:pPr lvl="1"/>
            <a:r>
              <a:rPr lang="en-US" sz="2000" dirty="0" smtClean="0"/>
              <a:t>Per approved “Reason Codes” (more later)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1143000" y="381000"/>
            <a:ext cx="7543800" cy="609600"/>
          </a:xfrm>
        </p:spPr>
        <p:txBody>
          <a:bodyPr/>
          <a:lstStyle/>
          <a:p>
            <a:pPr algn="ctr"/>
            <a:r>
              <a:rPr lang="en-US" sz="3600" smtClean="0"/>
              <a:t>Resources</a:t>
            </a:r>
          </a:p>
        </p:txBody>
      </p:sp>
      <p:sp>
        <p:nvSpPr>
          <p:cNvPr id="6147" name="Slide Number Placeholder 3"/>
          <p:cNvSpPr txBox="1">
            <a:spLocks noGrp="1"/>
          </p:cNvSpPr>
          <p:nvPr/>
        </p:nvSpPr>
        <p:spPr bwMode="auto">
          <a:xfrm>
            <a:off x="762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A045F065-F4E6-4EE2-A9A1-374FF2E48B49}" type="slidenum">
              <a:rPr lang="en-US" sz="1000" b="0" i="0">
                <a:solidFill>
                  <a:schemeClr val="bg1"/>
                </a:solidFill>
                <a:latin typeface="Garamond" pitchFamily="18" charset="0"/>
              </a:rPr>
              <a:pPr/>
              <a:t>60</a:t>
            </a:fld>
            <a:endParaRPr lang="en-US" sz="1000" b="0" i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4294967295"/>
          </p:nvPr>
        </p:nvSpPr>
        <p:spPr>
          <a:xfrm>
            <a:off x="609600" y="1143000"/>
            <a:ext cx="8229600" cy="48006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Travel Lodging Look-Ahead (L200) Distance Learning</a:t>
            </a:r>
          </a:p>
          <a:p>
            <a:pPr lvl="1"/>
            <a:r>
              <a:rPr lang="en-US" sz="1800" dirty="0" smtClean="0">
                <a:hlinkClick r:id="rId3"/>
              </a:rPr>
              <a:t>https://www.defensetravel.dod.mil/passport/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2000" dirty="0" smtClean="0"/>
              <a:t>You can contact the Travel Assistance Center (TAC) via:</a:t>
            </a:r>
          </a:p>
          <a:p>
            <a:pPr lvl="1"/>
            <a:r>
              <a:rPr lang="en-US" sz="1800" dirty="0" smtClean="0"/>
              <a:t>Phone 888-Help1Go (888-435-7146)</a:t>
            </a:r>
          </a:p>
          <a:p>
            <a:pPr lvl="1"/>
            <a:r>
              <a:rPr lang="en-US" sz="1800" dirty="0" smtClean="0"/>
              <a:t>Web (</a:t>
            </a:r>
            <a:r>
              <a:rPr lang="en-US" sz="1800" dirty="0" smtClean="0">
                <a:hlinkClick r:id="rId3"/>
              </a:rPr>
              <a:t>https://www.defensetravel.dod.mil/passport/</a:t>
            </a:r>
            <a:r>
              <a:rPr lang="en-US" sz="1800" dirty="0" smtClean="0"/>
              <a:t>)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JTR Policy Changes </a:t>
            </a:r>
            <a:r>
              <a:rPr lang="en-US" sz="2000" b="0" dirty="0" smtClean="0"/>
              <a:t>(continued)     </a:t>
            </a:r>
            <a:r>
              <a:rPr lang="en-US" i="1" dirty="0" smtClean="0">
                <a:solidFill>
                  <a:srgbClr val="FF0000"/>
                </a:solidFill>
              </a:rPr>
              <a:t>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If </a:t>
            </a:r>
            <a:r>
              <a:rPr lang="en-US" b="1" i="1" dirty="0" smtClean="0"/>
              <a:t>orders </a:t>
            </a:r>
            <a:r>
              <a:rPr lang="en-US" b="1" i="1" dirty="0"/>
              <a:t>list the TDY location as a U.S. military installation:</a:t>
            </a:r>
            <a:r>
              <a:rPr lang="en-US" dirty="0"/>
              <a:t>  </a:t>
            </a:r>
            <a:endParaRPr lang="en-US" dirty="0" smtClean="0"/>
          </a:p>
          <a:p>
            <a:pPr lvl="1"/>
            <a:r>
              <a:rPr lang="en-US" dirty="0" smtClean="0"/>
              <a:t>Traveler must book government </a:t>
            </a:r>
            <a:r>
              <a:rPr lang="en-US" dirty="0"/>
              <a:t>lodging if </a:t>
            </a:r>
            <a:r>
              <a:rPr lang="en-US" dirty="0" smtClean="0"/>
              <a:t>available 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available and </a:t>
            </a:r>
            <a:r>
              <a:rPr lang="en-US" dirty="0" smtClean="0"/>
              <a:t>traveler chooses </a:t>
            </a:r>
            <a:r>
              <a:rPr lang="en-US" dirty="0"/>
              <a:t>other accommodations, </a:t>
            </a:r>
            <a:r>
              <a:rPr lang="en-US" dirty="0" smtClean="0"/>
              <a:t>lodging </a:t>
            </a:r>
            <a:r>
              <a:rPr lang="en-US" dirty="0"/>
              <a:t>reimbursement is limited to the cost of available government </a:t>
            </a:r>
            <a:r>
              <a:rPr lang="en-US" dirty="0" smtClean="0"/>
              <a:t>lodging 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government lodging is not available, </a:t>
            </a:r>
            <a:r>
              <a:rPr lang="en-US" dirty="0" smtClean="0"/>
              <a:t>travelers </a:t>
            </a:r>
            <a:r>
              <a:rPr lang="en-US" dirty="0"/>
              <a:t>are directed to book preferred commercial lodging if </a:t>
            </a:r>
            <a:r>
              <a:rPr lang="en-US" dirty="0" smtClean="0"/>
              <a:t>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49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JTR Policy Changes </a:t>
            </a:r>
            <a:r>
              <a:rPr lang="en-US" sz="2000" b="0" dirty="0" smtClean="0"/>
              <a:t>(continued)     </a:t>
            </a:r>
            <a:r>
              <a:rPr lang="en-US" i="1" dirty="0" smtClean="0">
                <a:solidFill>
                  <a:srgbClr val="FF0000"/>
                </a:solidFill>
              </a:rPr>
              <a:t>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If </a:t>
            </a:r>
            <a:r>
              <a:rPr lang="en-US" b="1" i="1" dirty="0" smtClean="0"/>
              <a:t>orders </a:t>
            </a:r>
            <a:r>
              <a:rPr lang="en-US" b="1" i="1" dirty="0"/>
              <a:t>list the TDY location as pilot site city or metropolitan area:</a:t>
            </a:r>
            <a:r>
              <a:rPr lang="en-US" dirty="0"/>
              <a:t>  </a:t>
            </a:r>
            <a:endParaRPr lang="en-US" dirty="0" smtClean="0"/>
          </a:p>
          <a:p>
            <a:pPr lvl="1"/>
            <a:r>
              <a:rPr lang="en-US" dirty="0" smtClean="0"/>
              <a:t>Traveler is directed </a:t>
            </a:r>
            <a:r>
              <a:rPr lang="en-US" dirty="0"/>
              <a:t>to book preferred commercial lodging if </a:t>
            </a:r>
            <a:r>
              <a:rPr lang="en-US" dirty="0" smtClean="0"/>
              <a:t>available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preferred commercial lodging is available and </a:t>
            </a:r>
            <a:r>
              <a:rPr lang="en-US" dirty="0" smtClean="0"/>
              <a:t>traveler selects </a:t>
            </a:r>
            <a:r>
              <a:rPr lang="en-US" dirty="0"/>
              <a:t>other lodging, </a:t>
            </a:r>
            <a:r>
              <a:rPr lang="en-US" dirty="0" smtClean="0"/>
              <a:t>lodging </a:t>
            </a:r>
            <a:r>
              <a:rPr lang="en-US" dirty="0"/>
              <a:t>reimbursement is limited to the highest amount for preferred lodging in that </a:t>
            </a:r>
            <a:r>
              <a:rPr lang="en-US" dirty="0" smtClean="0"/>
              <a:t>area unless available military lodging has been declined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970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ILP Pilot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763000" cy="4495800"/>
          </a:xfrm>
        </p:spPr>
        <p:txBody>
          <a:bodyPr/>
          <a:lstStyle/>
          <a:p>
            <a:r>
              <a:rPr lang="en-US" sz="2000" dirty="0"/>
              <a:t>Charleston, NC  (military installation: Joint Base </a:t>
            </a:r>
            <a:r>
              <a:rPr lang="en-US" sz="2000" dirty="0" smtClean="0"/>
              <a:t>Charleston)</a:t>
            </a:r>
            <a:endParaRPr lang="en-US" sz="2000" dirty="0"/>
          </a:p>
          <a:p>
            <a:r>
              <a:rPr lang="en-US" sz="2000" dirty="0"/>
              <a:t>Dayton, OH (military installation(s): Wright Patterson Air Force Base)</a:t>
            </a:r>
          </a:p>
          <a:p>
            <a:r>
              <a:rPr lang="en-US" sz="2000" dirty="0"/>
              <a:t>Tampa, FL (military installation(s): MacDill Air Force Base) </a:t>
            </a:r>
          </a:p>
          <a:p>
            <a:r>
              <a:rPr lang="en-US" sz="2000" dirty="0" err="1"/>
              <a:t>Twentynine</a:t>
            </a:r>
            <a:r>
              <a:rPr lang="en-US" sz="2000" dirty="0"/>
              <a:t> Palms, CA (military installation(s): Marine Corps Air Ground Combat Center)</a:t>
            </a:r>
          </a:p>
          <a:p>
            <a:r>
              <a:rPr lang="en-US" sz="2000" dirty="0"/>
              <a:t>Saratoga Springs, NY (military installation(s): Naval Support Activity Saratoga Springs)</a:t>
            </a:r>
          </a:p>
          <a:p>
            <a:r>
              <a:rPr lang="en-US" sz="2000" dirty="0" smtClean="0"/>
              <a:t>Seattle-Tacoma </a:t>
            </a:r>
            <a:r>
              <a:rPr lang="en-US" sz="2000" dirty="0"/>
              <a:t>International Airport Area, WA </a:t>
            </a:r>
            <a:endParaRPr lang="en-US" sz="2000" dirty="0" smtClean="0"/>
          </a:p>
          <a:p>
            <a:r>
              <a:rPr lang="en-US" sz="2000" dirty="0" smtClean="0"/>
              <a:t>Norfolk </a:t>
            </a:r>
            <a:r>
              <a:rPr lang="en-US" sz="2000" dirty="0"/>
              <a:t>Area, VA (military installation(s): </a:t>
            </a:r>
          </a:p>
          <a:p>
            <a:pPr lvl="1"/>
            <a:r>
              <a:rPr lang="en-US" sz="2000" dirty="0"/>
              <a:t>Naval Station Norfolk </a:t>
            </a:r>
            <a:endParaRPr lang="en-US" sz="2000" dirty="0" smtClean="0"/>
          </a:p>
          <a:p>
            <a:pPr lvl="1"/>
            <a:r>
              <a:rPr lang="en-US" sz="2000" dirty="0" smtClean="0"/>
              <a:t>Naval </a:t>
            </a:r>
            <a:r>
              <a:rPr lang="en-US" sz="2000" dirty="0"/>
              <a:t>Air Station Oceana, Dam Neck </a:t>
            </a:r>
          </a:p>
          <a:p>
            <a:pPr lvl="1"/>
            <a:r>
              <a:rPr lang="en-US" sz="2000" dirty="0" smtClean="0"/>
              <a:t>Joint </a:t>
            </a:r>
            <a:r>
              <a:rPr lang="en-US" sz="2000" dirty="0"/>
              <a:t>Expeditionary Base Little Creek-Fort </a:t>
            </a:r>
            <a:r>
              <a:rPr lang="en-US" sz="2000" dirty="0" smtClean="0"/>
              <a:t>Story</a:t>
            </a:r>
          </a:p>
          <a:p>
            <a:pPr lvl="1"/>
            <a:r>
              <a:rPr lang="en-US" sz="2000" dirty="0" smtClean="0"/>
              <a:t>Naval </a:t>
            </a:r>
            <a:r>
              <a:rPr lang="en-US" sz="2000" dirty="0"/>
              <a:t>Medical Center Portsmouth </a:t>
            </a:r>
            <a:endParaRPr lang="en-US" sz="2000" dirty="0" smtClean="0"/>
          </a:p>
          <a:p>
            <a:pPr lvl="1"/>
            <a:r>
              <a:rPr lang="en-US" sz="2000" dirty="0" smtClean="0"/>
              <a:t>Naval </a:t>
            </a:r>
            <a:r>
              <a:rPr lang="en-US" sz="2000" dirty="0"/>
              <a:t>Shipyard Norfolk/Portsmouth </a:t>
            </a:r>
            <a:endParaRPr lang="en-US" sz="2000" dirty="0" smtClean="0"/>
          </a:p>
          <a:p>
            <a:pPr lvl="1"/>
            <a:r>
              <a:rPr lang="en-US" sz="2000" dirty="0" smtClean="0"/>
              <a:t>Naval </a:t>
            </a:r>
            <a:r>
              <a:rPr lang="en-US" sz="2000" dirty="0"/>
              <a:t>Support Activity Hampton Roads VA - Northwest </a:t>
            </a:r>
            <a:r>
              <a:rPr lang="en-US" sz="2000" dirty="0" smtClean="0"/>
              <a:t>Chesapeake)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9F953-76ED-4CF0-9061-B0526D42DFF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0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SPRING_RESOURCE_PATHS_HASH_2" val="cd82c364da1c3ebe1f0a4dc7a4dd0e74d5337"/>
</p:tagLst>
</file>

<file path=ppt/theme/theme1.xml><?xml version="1.0" encoding="utf-8"?>
<a:theme xmlns:a="http://schemas.openxmlformats.org/drawingml/2006/main" name="TAC Outreach Call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defRPr sz="1600" b="0" i="0" dirty="0">
            <a:latin typeface="+mn-lt"/>
          </a:defRPr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TAC Outreach Call</Template>
  <TotalTime>9897</TotalTime>
  <Words>2729</Words>
  <Application>Microsoft Macintosh PowerPoint</Application>
  <PresentationFormat>On-screen Show (4:3)</PresentationFormat>
  <Paragraphs>446</Paragraphs>
  <Slides>60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TAC Outreach Call</vt:lpstr>
      <vt:lpstr>TAC Outreach Call April 14, 2015</vt:lpstr>
      <vt:lpstr>Agenda</vt:lpstr>
      <vt:lpstr>Top Issues for March/April</vt:lpstr>
      <vt:lpstr>Integrated Lodging Program Overview</vt:lpstr>
      <vt:lpstr>Integrated Lodging Program Overview (continued)</vt:lpstr>
      <vt:lpstr>JTR Policy Changes             PENDING</vt:lpstr>
      <vt:lpstr>JTR Policy Changes (continued)     PENDING</vt:lpstr>
      <vt:lpstr>JTR Policy Changes (continued)     PENDING</vt:lpstr>
      <vt:lpstr>ILP Pilot Locations</vt:lpstr>
      <vt:lpstr>Available Lodging Types</vt:lpstr>
      <vt:lpstr>DoD Lodging</vt:lpstr>
      <vt:lpstr>Commercial Lodging Types</vt:lpstr>
      <vt:lpstr>Lodging Selection Order For Pilot</vt:lpstr>
      <vt:lpstr>New DTS Functionality</vt:lpstr>
      <vt:lpstr>Creating DTS Authorization</vt:lpstr>
      <vt:lpstr>Lodging Tabs</vt:lpstr>
      <vt:lpstr>DoD Lodging</vt:lpstr>
      <vt:lpstr>DoD Lodging</vt:lpstr>
      <vt:lpstr>DoD Lodging</vt:lpstr>
      <vt:lpstr>DoD Lodging</vt:lpstr>
      <vt:lpstr>DoD Lodging</vt:lpstr>
      <vt:lpstr>DoD Lodging</vt:lpstr>
      <vt:lpstr>Failure to Connect and Other Errors</vt:lpstr>
      <vt:lpstr>DoD Preferred Lodging</vt:lpstr>
      <vt:lpstr>DoD Preferred Lodging</vt:lpstr>
      <vt:lpstr>DoD Preferred Lodging</vt:lpstr>
      <vt:lpstr>DoD Preferred Lodging</vt:lpstr>
      <vt:lpstr>DoD Preferred Lodging</vt:lpstr>
      <vt:lpstr>DoD Preferred Lodging</vt:lpstr>
      <vt:lpstr>DoD Preferred Lodging</vt:lpstr>
      <vt:lpstr>Other Safety Compliant Lodging</vt:lpstr>
      <vt:lpstr>Other Safety Compliant Lodging</vt:lpstr>
      <vt:lpstr>Other Safety Compliant Lodging</vt:lpstr>
      <vt:lpstr>Other Safety Compliant Lodging</vt:lpstr>
      <vt:lpstr>Other Safety Compliant Lodging</vt:lpstr>
      <vt:lpstr>Other Safety Compliant Lodging</vt:lpstr>
      <vt:lpstr>Other Published Rates</vt:lpstr>
      <vt:lpstr>Other Published Rates</vt:lpstr>
      <vt:lpstr>Other Published Rates</vt:lpstr>
      <vt:lpstr>Other Published Rates</vt:lpstr>
      <vt:lpstr>Other Published Rates</vt:lpstr>
      <vt:lpstr>Other Published Rates</vt:lpstr>
      <vt:lpstr>Special Consideration For Long-Term TDY</vt:lpstr>
      <vt:lpstr>Automated CNA</vt:lpstr>
      <vt:lpstr>Automated CNA</vt:lpstr>
      <vt:lpstr>Automated CNA (Reservation Module)</vt:lpstr>
      <vt:lpstr>Automated CNA (Preview Trip Screen)</vt:lpstr>
      <vt:lpstr>Automated CNA (Pre-Audit Advisory)</vt:lpstr>
      <vt:lpstr>Modify Lodging on Multi-Location TDY</vt:lpstr>
      <vt:lpstr>Modify Lodging on Multi-Location TDY</vt:lpstr>
      <vt:lpstr>Pre-Audits, Reason Codes, and Advisories</vt:lpstr>
      <vt:lpstr>Pre-Audit </vt:lpstr>
      <vt:lpstr>Reason Codes</vt:lpstr>
      <vt:lpstr>Reason Codes</vt:lpstr>
      <vt:lpstr>Advisories</vt:lpstr>
      <vt:lpstr>New Reports in the BI and Reporting Tool</vt:lpstr>
      <vt:lpstr>New Reports in the BI and Reporting Tool</vt:lpstr>
      <vt:lpstr>New Lodging Reports</vt:lpstr>
      <vt:lpstr>Slide 59</vt:lpstr>
      <vt:lpstr>Resources</vt:lpstr>
    </vt:vector>
  </TitlesOfParts>
  <Company>DTMO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 Outreach Call April 14, 2015</dc:title>
  <dc:creator>dangreene</dc:creator>
  <cp:lastModifiedBy>Scott Spector</cp:lastModifiedBy>
  <cp:revision>138</cp:revision>
  <dcterms:created xsi:type="dcterms:W3CDTF">2015-05-20T17:26:17Z</dcterms:created>
  <dcterms:modified xsi:type="dcterms:W3CDTF">2015-05-20T17:26:30Z</dcterms:modified>
</cp:coreProperties>
</file>