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Default Extension="wmf" ContentType="image/x-wmf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5C6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2696" y="-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7497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492875"/>
            <a:ext cx="1066800" cy="365125"/>
          </a:xfrm>
        </p:spPr>
        <p:txBody>
          <a:bodyPr/>
          <a:lstStyle>
            <a:lvl1pPr>
              <a:defRPr sz="1000"/>
            </a:lvl1pPr>
          </a:lstStyle>
          <a:p>
            <a:fld id="{8974F1D9-859C-4141-AD5F-EF4D62C07D5F}" type="datetimeFigureOut">
              <a:rPr lang="en-US" smtClean="0"/>
              <a:pPr/>
              <a:t>5/20/15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1000" y="6492875"/>
            <a:ext cx="838200" cy="365125"/>
          </a:xfrm>
        </p:spPr>
        <p:txBody>
          <a:bodyPr/>
          <a:lstStyle>
            <a:lvl1pPr>
              <a:defRPr sz="1000"/>
            </a:lvl1pPr>
          </a:lstStyle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 rot="10800000">
            <a:off x="0" y="6553199"/>
            <a:ext cx="915296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wmf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background.png"/>
          <p:cNvPicPr>
            <a:picLocks noChangeAspect="1"/>
          </p:cNvPicPr>
          <p:nvPr userDrawn="1"/>
        </p:nvPicPr>
        <p:blipFill>
          <a:blip r:embed="rId13" cstate="print"/>
          <a:srcRect l="3454" t="38859" r="2616"/>
          <a:stretch>
            <a:fillRect/>
          </a:stretch>
        </p:blipFill>
        <p:spPr>
          <a:xfrm flipH="1">
            <a:off x="0" y="1066800"/>
            <a:ext cx="9144000" cy="5395146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6492875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4F1D9-859C-4141-AD5F-EF4D62C07D5F}" type="datetimeFigureOut">
              <a:rPr lang="en-US" smtClean="0"/>
              <a:pPr/>
              <a:t>5/20/15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928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ECDCC-63E4-4F81-8A2E-E495F68C2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8382000" cy="10668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7" name="Picture 16" descr="SwooshOnly.wmf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 flipH="1">
            <a:off x="5728495" y="0"/>
            <a:ext cx="3415504" cy="1066800"/>
          </a:xfrm>
          <a:prstGeom prst="rect">
            <a:avLst/>
          </a:prstGeom>
        </p:spPr>
      </p:pic>
      <p:cxnSp>
        <p:nvCxnSpPr>
          <p:cNvPr id="18" name="Straight Connector 17"/>
          <p:cNvCxnSpPr/>
          <p:nvPr userDrawn="1"/>
        </p:nvCxnSpPr>
        <p:spPr>
          <a:xfrm rot="10800000">
            <a:off x="-8964" y="1044389"/>
            <a:ext cx="9152965" cy="0"/>
          </a:xfrm>
          <a:prstGeom prst="line">
            <a:avLst/>
          </a:prstGeom>
          <a:ln w="57150">
            <a:solidFill>
              <a:srgbClr val="F5C6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ConferenceLogoDRPOT.png"/>
          <p:cNvPicPr>
            <a:picLocks noChangeAspect="1"/>
          </p:cNvPicPr>
          <p:nvPr userDrawn="1"/>
        </p:nvPicPr>
        <p:blipFill>
          <a:blip r:embed="rId15" cstate="print"/>
          <a:srcRect l="6667" t="11563" b="8360"/>
          <a:stretch>
            <a:fillRect/>
          </a:stretch>
        </p:blipFill>
        <p:spPr>
          <a:xfrm>
            <a:off x="152400" y="31394"/>
            <a:ext cx="1066800" cy="952499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1301266" y="9525"/>
            <a:ext cx="69151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Franklin Gothic Medium" pitchFamily="34" charset="0"/>
              </a:rPr>
              <a:t>FPMI’s 1</a:t>
            </a:r>
            <a:r>
              <a:rPr lang="en-US" sz="2400" baseline="30000" dirty="0" smtClean="0">
                <a:solidFill>
                  <a:schemeClr val="bg1"/>
                </a:solidFill>
                <a:latin typeface="Franklin Gothic Medium" pitchFamily="34" charset="0"/>
              </a:rPr>
              <a:t>st</a:t>
            </a:r>
            <a:r>
              <a:rPr lang="en-US" sz="2400" dirty="0" smtClean="0">
                <a:solidFill>
                  <a:schemeClr val="bg1"/>
                </a:solidFill>
                <a:latin typeface="Franklin Gothic Medium" pitchFamily="34" charset="0"/>
              </a:rPr>
              <a:t> Annual Human Capital Management</a:t>
            </a:r>
            <a:endParaRPr lang="en-US" sz="24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1303230" y="329684"/>
            <a:ext cx="2690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Franklin Gothic Medium" pitchFamily="34" charset="0"/>
              </a:rPr>
              <a:t>Conference &amp; Expo</a:t>
            </a:r>
            <a:endParaRPr lang="en-US" sz="24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22" name="TextBox 21"/>
          <p:cNvSpPr txBox="1"/>
          <p:nvPr userDrawn="1"/>
        </p:nvSpPr>
        <p:spPr>
          <a:xfrm>
            <a:off x="1295400" y="685800"/>
            <a:ext cx="2577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Franklin Gothic Medium Cond" pitchFamily="34" charset="0"/>
              </a:rPr>
              <a:t>One Conference, Four </a:t>
            </a:r>
            <a:r>
              <a:rPr lang="en-US" i="1" dirty="0">
                <a:solidFill>
                  <a:schemeClr val="accent6">
                    <a:lumMod val="60000"/>
                    <a:lumOff val="40000"/>
                  </a:schemeClr>
                </a:solidFill>
                <a:latin typeface="Franklin Gothic Medium Cond" pitchFamily="34" charset="0"/>
              </a:rPr>
              <a:t>T</a:t>
            </a:r>
            <a:r>
              <a:rPr lang="en-US" i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Franklin Gothic Medium Cond" pitchFamily="34" charset="0"/>
              </a:rPr>
              <a:t>racks</a:t>
            </a:r>
            <a:endParaRPr lang="en-US" i="1" dirty="0">
              <a:solidFill>
                <a:schemeClr val="accent6">
                  <a:lumMod val="60000"/>
                  <a:lumOff val="40000"/>
                </a:schemeClr>
              </a:solidFill>
              <a:latin typeface="Franklin Gothic Medium Cond" pitchFamily="34" charset="0"/>
            </a:endParaRPr>
          </a:p>
        </p:txBody>
      </p:sp>
      <p:cxnSp>
        <p:nvCxnSpPr>
          <p:cNvPr id="23" name="Straight Connector 22"/>
          <p:cNvCxnSpPr/>
          <p:nvPr userDrawn="1"/>
        </p:nvCxnSpPr>
        <p:spPr>
          <a:xfrm rot="10800000">
            <a:off x="0" y="6553199"/>
            <a:ext cx="9152965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 userDrawn="1"/>
        </p:nvSpPr>
        <p:spPr>
          <a:xfrm>
            <a:off x="2514600" y="6596390"/>
            <a:ext cx="4114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kern="2300" spc="200" dirty="0" smtClean="0">
                <a:solidFill>
                  <a:srgbClr val="C00000"/>
                </a:solidFill>
                <a:latin typeface="Franklin Gothic Medium Cond" pitchFamily="34" charset="0"/>
              </a:rPr>
              <a:t>Uniting the Federal LR, ER, HR, &amp; EEO Communities </a:t>
            </a:r>
            <a:endParaRPr lang="en-US" sz="1100" kern="2300" spc="200" dirty="0">
              <a:solidFill>
                <a:srgbClr val="C00000"/>
              </a:solidFill>
              <a:latin typeface="Franklin Gothic Medium Cond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133600"/>
            <a:ext cx="7772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</a:rPr>
              <a:t>Selection of</a:t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</a:rPr>
            </a:br>
            <a:r>
              <a:rPr lang="en-US" sz="5400" dirty="0" err="1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</a:rPr>
              <a:t>FSIP</a:t>
            </a: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</a:rPr>
              <a:t/>
            </a:r>
            <a:b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</a:rPr>
            </a:br>
            <a:r>
              <a:rPr lang="en-US" sz="5400" dirty="0" smtClean="0">
                <a:solidFill>
                  <a:schemeClr val="bg2">
                    <a:lumMod val="25000"/>
                  </a:schemeClr>
                </a:solidFill>
                <a:latin typeface="Tahoma" pitchFamily="34" charset="0"/>
              </a:rPr>
              <a:t>Procedures</a:t>
            </a:r>
            <a:endParaRPr lang="en-US" sz="5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0668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How is a Procedure Selected in a Case?</a:t>
            </a:r>
            <a:b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</a:b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2286000"/>
            <a:ext cx="8610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0" indent="-812800">
              <a:buFont typeface="Wingdings" pitchFamily="2" charset="2"/>
              <a:buAutoNum type="romanUcPeriod"/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Staff first assesses whether additional</a:t>
            </a:r>
          </a:p>
          <a:p>
            <a:pPr marL="812800" indent="-812800"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	mediation is likely to lead to voluntary</a:t>
            </a:r>
          </a:p>
          <a:p>
            <a:pPr marL="812800" indent="-812800"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	settlement</a:t>
            </a:r>
          </a:p>
          <a:p>
            <a:pPr marL="812800" indent="-812800">
              <a:defRPr/>
            </a:pPr>
            <a:endParaRPr lang="en-US" sz="28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12800" indent="-812800"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- If so, face-to-face or telephone</a:t>
            </a:r>
          </a:p>
          <a:p>
            <a:pPr marL="812800" indent="-812800"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  procedure is recommended</a:t>
            </a:r>
          </a:p>
          <a:p>
            <a:pPr marL="812800" indent="-812800"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- If not, written submissions are the</a:t>
            </a:r>
          </a:p>
          <a:p>
            <a:pPr marL="812800" indent="-812800"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         likely alternative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95400"/>
            <a:ext cx="81534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0" indent="-812800">
              <a:buFont typeface="Wingdings" pitchFamily="2" charset="2"/>
              <a:buAutoNum type="romanUcPeriod" startAt="2"/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Other important factors Panel considers</a:t>
            </a:r>
          </a:p>
          <a:p>
            <a:pPr marL="812800" indent="-812800">
              <a:defRPr/>
            </a:pPr>
            <a:endParaRPr lang="en-US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- Number and type of issues in dispute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- How much assistance have the 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  parties had recently?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- Are there other cases in the 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  geographical area?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- What are the Panel’s resource levels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  when the case is filed?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295400"/>
            <a:ext cx="7848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What are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</a:rPr>
              <a:t>FSIP’s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most commonly used procedures?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2438400"/>
            <a:ext cx="8839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0" indent="-812800">
              <a:buFont typeface="Wingdings" pitchFamily="2" charset="2"/>
              <a:buAutoNum type="romanUcPeriod"/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Procedures Providing Additional Mediation</a:t>
            </a:r>
          </a:p>
          <a:p>
            <a:pPr marL="812800" indent="-812800">
              <a:defRPr/>
            </a:pPr>
            <a:endParaRPr lang="en-US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	- Informal conference with a Panel 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		  Representative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  - Mediation-Arbitration with a Panel 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		  Representative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	- Private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</a:rPr>
              <a:t>factfinding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with Recommendations  			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295400"/>
            <a:ext cx="8077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Procedures Providing Additional Mediation</a:t>
            </a:r>
            <a:b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(cont.)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3276600"/>
            <a:ext cx="8229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defRPr/>
            </a:pP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 </a:t>
            </a:r>
            <a:r>
              <a:rPr lang="en-US" sz="3200" dirty="0" err="1" smtClean="0">
                <a:solidFill>
                  <a:schemeClr val="bg2">
                    <a:lumMod val="25000"/>
                  </a:schemeClr>
                </a:solidFill>
              </a:rPr>
              <a:t>Factfinding</a:t>
            </a: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by a Panel Representative</a:t>
            </a:r>
          </a:p>
          <a:p>
            <a:pPr lvl="1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Recommendations with Recommendations</a:t>
            </a:r>
          </a:p>
          <a:p>
            <a:pPr lvl="1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- Private Mediation-Arbitration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219200"/>
            <a:ext cx="73152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II. Written Submissions Procedures</a:t>
            </a:r>
            <a:r>
              <a:rPr lang="en-US" dirty="0" smtClean="0">
                <a:solidFill>
                  <a:schemeClr val="hlink"/>
                </a:solidFill>
              </a:rPr>
              <a:t/>
            </a:r>
            <a:br>
              <a:rPr lang="en-US" dirty="0" smtClean="0">
                <a:solidFill>
                  <a:schemeClr val="hlink"/>
                </a:solidFill>
              </a:rPr>
            </a:b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2690336"/>
            <a:ext cx="8839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- Final Offers and Single Written Submissions	  			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- Final Offers and Written Submissions with</a:t>
            </a: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  rebuttals</a:t>
            </a:r>
          </a:p>
          <a:p>
            <a:pPr marL="812800" indent="-812800">
              <a:defRPr/>
            </a:pPr>
            <a:endParaRPr lang="en-US" sz="3200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812800" indent="-812800">
              <a:defRPr/>
            </a:pPr>
            <a:r>
              <a:rPr lang="en-US" sz="3200" dirty="0" smtClean="0">
                <a:solidFill>
                  <a:schemeClr val="bg2">
                    <a:lumMod val="25000"/>
                  </a:schemeClr>
                </a:solidFill>
              </a:rPr>
              <a:t>      - Order to Show Cause </a:t>
            </a:r>
            <a:endParaRPr lang="en-US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217</Words>
  <Application>Microsoft Macintosh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nikki</dc:creator>
  <cp:lastModifiedBy>Scott Spector</cp:lastModifiedBy>
  <cp:revision>12</cp:revision>
  <dcterms:created xsi:type="dcterms:W3CDTF">2015-05-20T17:24:00Z</dcterms:created>
  <dcterms:modified xsi:type="dcterms:W3CDTF">2015-05-20T17:24:16Z</dcterms:modified>
</cp:coreProperties>
</file>