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Default Extension="jpeg" ContentType="image/jpeg"/>
  <Default Extension="xml" ContentType="application/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docProps/core.xml" ContentType="application/vnd.openxmlformats-package.core-properties+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s/slide3.xml" ContentType="application/vnd.openxmlformats-officedocument.presentationml.slide+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Default Extension="wdp" ContentType="image/vnd.ms-photo"/>
  <Override PartName="/ppt/slideLayouts/slideLayout7.xml" ContentType="application/vnd.openxmlformats-officedocument.presentationml.slideLayout+xml"/>
  <Override PartName="/ppt/slides/slide6.xml" ContentType="application/vnd.openxmlformats-officedocument.presentationml.slid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60"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varScale="1">
        <p:scale>
          <a:sx n="154" d="100"/>
          <a:sy n="154" d="100"/>
        </p:scale>
        <p:origin x="-1144" y="-4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9FE812-7CEA-4C33-A637-178D586FF0A1}" type="datetimeFigureOut">
              <a:rPr lang="en-US" smtClean="0"/>
              <a:pPr/>
              <a:t>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6A51CE-CBEE-4549-9F9C-8B0F2BED1CF2}"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850859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8B840A2-FE96-4CB3-9CA2-2011CA71ADA5}" type="datetimeFigureOut">
              <a:rPr lang="en-US" smtClean="0"/>
              <a:pPr/>
              <a:t>5/20/15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46DA004-8929-4E87-81E3-377441C0A7C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B840A2-FE96-4CB3-9CA2-2011CA71ADA5}" type="datetimeFigureOut">
              <a:rPr lang="en-US" smtClean="0"/>
              <a:pPr/>
              <a:t>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DA004-8929-4E87-81E3-377441C0A7C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B840A2-FE96-4CB3-9CA2-2011CA71ADA5}" type="datetimeFigureOut">
              <a:rPr lang="en-US" smtClean="0"/>
              <a:pPr/>
              <a:t>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DA004-8929-4E87-81E3-377441C0A7C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B840A2-FE96-4CB3-9CA2-2011CA71ADA5}" type="datetimeFigureOut">
              <a:rPr lang="en-US" smtClean="0"/>
              <a:pPr/>
              <a:t>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DA004-8929-4E87-81E3-377441C0A7C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8B840A2-FE96-4CB3-9CA2-2011CA71ADA5}" type="datetimeFigureOut">
              <a:rPr lang="en-US" smtClean="0"/>
              <a:pPr/>
              <a:t>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DA004-8929-4E87-81E3-377441C0A7C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8B840A2-FE96-4CB3-9CA2-2011CA71ADA5}" type="datetimeFigureOut">
              <a:rPr lang="en-US" smtClean="0"/>
              <a:pPr/>
              <a:t>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6DA004-8929-4E87-81E3-377441C0A7C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8B840A2-FE96-4CB3-9CA2-2011CA71ADA5}" type="datetimeFigureOut">
              <a:rPr lang="en-US" smtClean="0"/>
              <a:pPr/>
              <a:t>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6DA004-8929-4E87-81E3-377441C0A7C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8B840A2-FE96-4CB3-9CA2-2011CA71ADA5}" type="datetimeFigureOut">
              <a:rPr lang="en-US" smtClean="0"/>
              <a:pPr/>
              <a:t>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6DA004-8929-4E87-81E3-377441C0A7C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B840A2-FE96-4CB3-9CA2-2011CA71ADA5}" type="datetimeFigureOut">
              <a:rPr lang="en-US" smtClean="0"/>
              <a:pPr/>
              <a:t>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6DA004-8929-4E87-81E3-377441C0A7C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8B840A2-FE96-4CB3-9CA2-2011CA71ADA5}" type="datetimeFigureOut">
              <a:rPr lang="en-US" smtClean="0"/>
              <a:pPr/>
              <a:t>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6DA004-8929-4E87-81E3-377441C0A7C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8B840A2-FE96-4CB3-9CA2-2011CA71ADA5}" type="datetimeFigureOut">
              <a:rPr lang="en-US" smtClean="0"/>
              <a:pPr/>
              <a:t>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46DA004-8929-4E87-81E3-377441C0A7C2}"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8B840A2-FE96-4CB3-9CA2-2011CA71ADA5}" type="datetimeFigureOut">
              <a:rPr lang="en-US" smtClean="0"/>
              <a:pPr/>
              <a:t>5/20/15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46DA004-8929-4E87-81E3-377441C0A7C2}"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 Id="rId3" Type="http://schemas.microsoft.com/office/2007/relationships/hdphoto" Target="../media/hdphoto1.wdp"/></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3"/>
          <p:cNvSpPr/>
          <p:nvPr/>
        </p:nvSpPr>
        <p:spPr>
          <a:xfrm>
            <a:off x="796636" y="1524000"/>
            <a:ext cx="7239000" cy="2062103"/>
          </a:xfrm>
          <a:prstGeom prst="rect">
            <a:avLst/>
          </a:prstGeom>
        </p:spPr>
        <p:txBody>
          <a:bodyPr wrap="square">
            <a:spAutoFit/>
          </a:bodyPr>
          <a:lstStyle/>
          <a:p>
            <a:pPr algn="ctr"/>
            <a:r>
              <a:rPr lang="en-US" sz="3200" b="1" dirty="0"/>
              <a:t>MAINTENANCE OF THE </a:t>
            </a:r>
            <a:r>
              <a:rPr lang="en-US" sz="3200" b="1" i="1" dirty="0"/>
              <a:t>STATUS</a:t>
            </a:r>
            <a:r>
              <a:rPr lang="en-US" sz="3200" b="1" dirty="0"/>
              <a:t> </a:t>
            </a:r>
            <a:r>
              <a:rPr lang="en-US" sz="3200" b="1" i="1" dirty="0"/>
              <a:t>QUO</a:t>
            </a:r>
            <a:endParaRPr lang="en-US" sz="3200" dirty="0"/>
          </a:p>
          <a:p>
            <a:pPr algn="ctr"/>
            <a:r>
              <a:rPr lang="en-US" sz="3200" b="1" dirty="0"/>
              <a:t>WHILE A CASE IS PENDING</a:t>
            </a:r>
          </a:p>
          <a:p>
            <a:pPr algn="ctr"/>
            <a:r>
              <a:rPr lang="en-US" sz="3200" b="1" dirty="0"/>
              <a:t>BEFORE THE IMPASSES PANEL</a:t>
            </a:r>
            <a:endParaRPr lang="en-US" sz="3200" dirty="0"/>
          </a:p>
        </p:txBody>
      </p:sp>
      <p:pic>
        <p:nvPicPr>
          <p:cNvPr id="5" name="Picture 6"/>
          <p:cNvPicPr>
            <a:picLocks noChangeAspect="1" noChangeArrowheads="1"/>
          </p:cNvPicPr>
          <p:nvPr/>
        </p:nvPicPr>
        <p:blipFill>
          <a:blip r:embed="rId2" cstate="print">
            <a:extLst>
              <a:ext uri="{BEBA8EAE-BF5A-486C-A8C5-ECC9F3942E4B}">
                <a14:imgProps xmlns:a14="http://schemas.microsoft.com/office/drawing/2010/main" xmlns:p="http://schemas.openxmlformats.org/presentationml/2006/main" xmlns:r="http://schemas.openxmlformats.org/officeDocument/2006/relationships" xmlns:a="http://schemas.openxmlformats.org/drawingml/2006/main" xmlns="">
                  <a14:imgLayer r:embed="rId3">
                    <a14:imgEffect>
                      <a14:brightnessContrast bright="-20000" contrast="20000"/>
                    </a14:imgEffect>
                  </a14:imgLayer>
                </a14:imgProps>
              </a:ext>
            </a:extLst>
          </a:blip>
          <a:srcRect l="-377" t="-536" r="-377" b="-536"/>
          <a:stretch>
            <a:fillRect/>
          </a:stretch>
        </p:blipFill>
        <p:spPr bwMode="auto">
          <a:xfrm>
            <a:off x="8099136" y="5985164"/>
            <a:ext cx="990600" cy="838200"/>
          </a:xfrm>
          <a:prstGeom prst="rect">
            <a:avLst/>
          </a:prstGeom>
          <a:solidFill>
            <a:schemeClr val="accent1">
              <a:lumMod val="20000"/>
              <a:lumOff val="80000"/>
              <a:alpha val="52000"/>
            </a:schemeClr>
          </a:solidFill>
          <a:ln w="9525">
            <a:noFill/>
            <a:miter lim="800000"/>
            <a:headEnd/>
            <a:tailEnd/>
          </a:ln>
          <a:effectLst>
            <a:glow rad="127000">
              <a:schemeClr val="tx1">
                <a:lumMod val="65000"/>
              </a:schemeClr>
            </a:glow>
          </a:effectLst>
        </p:spPr>
      </p:pic>
      <p:sp>
        <p:nvSpPr>
          <p:cNvPr id="6" name="Rectangle 5"/>
          <p:cNvSpPr/>
          <p:nvPr/>
        </p:nvSpPr>
        <p:spPr>
          <a:xfrm>
            <a:off x="2333336" y="4572000"/>
            <a:ext cx="4572000" cy="1077218"/>
          </a:xfrm>
          <a:prstGeom prst="rect">
            <a:avLst/>
          </a:prstGeom>
        </p:spPr>
        <p:txBody>
          <a:bodyPr>
            <a:spAutoFit/>
          </a:bodyPr>
          <a:lstStyle/>
          <a:p>
            <a:pPr algn="ctr"/>
            <a:r>
              <a:rPr lang="en-US" altLang="en-US" sz="3200" i="1" dirty="0" smtClean="0"/>
              <a:t>Presented By</a:t>
            </a:r>
          </a:p>
          <a:p>
            <a:pPr algn="ctr"/>
            <a:r>
              <a:rPr lang="en-US" altLang="en-US" sz="3200" dirty="0" smtClean="0"/>
              <a:t>H. Joseph Schimansky</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3251737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 name="Rectangle 7"/>
          <p:cNvSpPr/>
          <p:nvPr/>
        </p:nvSpPr>
        <p:spPr>
          <a:xfrm>
            <a:off x="228600" y="1295400"/>
            <a:ext cx="8534400" cy="5078313"/>
          </a:xfrm>
          <a:prstGeom prst="rect">
            <a:avLst/>
          </a:prstGeom>
        </p:spPr>
        <p:txBody>
          <a:bodyPr wrap="square">
            <a:spAutoFit/>
          </a:bodyPr>
          <a:lstStyle/>
          <a:p>
            <a:r>
              <a:rPr lang="en-US" b="1" dirty="0"/>
              <a:t>MAINTENANCE OF THE </a:t>
            </a:r>
            <a:r>
              <a:rPr lang="en-US" b="1" i="1" dirty="0"/>
              <a:t>STATUS</a:t>
            </a:r>
            <a:r>
              <a:rPr lang="en-US" b="1" dirty="0"/>
              <a:t> </a:t>
            </a:r>
            <a:r>
              <a:rPr lang="en-US" b="1" i="1" dirty="0" smtClean="0"/>
              <a:t>QUO</a:t>
            </a:r>
            <a:r>
              <a:rPr lang="en-US" dirty="0" smtClean="0"/>
              <a:t> </a:t>
            </a:r>
            <a:r>
              <a:rPr lang="en-US" b="1" dirty="0" smtClean="0"/>
              <a:t>WHILE </a:t>
            </a:r>
            <a:r>
              <a:rPr lang="en-US" b="1" dirty="0"/>
              <a:t>A CASE IS </a:t>
            </a:r>
            <a:r>
              <a:rPr lang="en-US" b="1" dirty="0" smtClean="0"/>
              <a:t>PENDING BEFORE </a:t>
            </a:r>
            <a:r>
              <a:rPr lang="en-US" b="1" dirty="0"/>
              <a:t>THE IMPASSES PANEL</a:t>
            </a:r>
          </a:p>
          <a:p>
            <a:r>
              <a:rPr lang="en-US" b="1" dirty="0"/>
              <a:t> </a:t>
            </a:r>
            <a:endParaRPr lang="en-US" dirty="0"/>
          </a:p>
          <a:p>
            <a:r>
              <a:rPr lang="en-US" b="1" dirty="0"/>
              <a:t> </a:t>
            </a:r>
            <a:endParaRPr lang="en-US" dirty="0"/>
          </a:p>
          <a:p>
            <a:r>
              <a:rPr lang="en-US" b="1" dirty="0"/>
              <a:t> </a:t>
            </a:r>
            <a:endParaRPr lang="en-US" dirty="0"/>
          </a:p>
          <a:p>
            <a:r>
              <a:rPr lang="en-US" b="1" dirty="0"/>
              <a:t>§ 7116 (A)(6): IT SHALL BE AN UNFAIR LABOR PRACTICE FOR AN AGENCY “TO FAIL OR REFUSE TO COOPERATE IN IMPASSE PROCEEDINGS AND IMPASSE DECISIONS AS REQUIRED BY THIS CHAPTER.”</a:t>
            </a:r>
          </a:p>
          <a:p>
            <a:r>
              <a:rPr lang="en-US" b="1" dirty="0"/>
              <a:t> </a:t>
            </a:r>
            <a:endParaRPr lang="en-US" dirty="0"/>
          </a:p>
          <a:p>
            <a:r>
              <a:rPr lang="en-US" b="1" dirty="0"/>
              <a:t> </a:t>
            </a:r>
            <a:endParaRPr lang="en-US" dirty="0"/>
          </a:p>
          <a:p>
            <a:r>
              <a:rPr lang="en-US" b="1" u="sng" dirty="0"/>
              <a:t>WHAT THE FLRA DECIDED</a:t>
            </a:r>
            <a:endParaRPr lang="en-US" u="sng" dirty="0"/>
          </a:p>
          <a:p>
            <a:r>
              <a:rPr lang="en-US" b="1" dirty="0"/>
              <a:t> </a:t>
            </a:r>
            <a:endParaRPr lang="en-US" dirty="0"/>
          </a:p>
          <a:p>
            <a:r>
              <a:rPr lang="en-US" b="1" dirty="0"/>
              <a:t> </a:t>
            </a:r>
            <a:endParaRPr lang="en-US" dirty="0"/>
          </a:p>
          <a:p>
            <a:r>
              <a:rPr lang="en-US" b="1" dirty="0"/>
              <a:t>BEFORE </a:t>
            </a:r>
            <a:r>
              <a:rPr lang="en-US" b="1" i="1" dirty="0"/>
              <a:t>INS AND NBPC</a:t>
            </a:r>
            <a:r>
              <a:rPr lang="en-US" b="1" dirty="0"/>
              <a:t>, 55 FLRA NO. 19 (JANUARY 12, 1999), FLRA SOMETIMES FOUND A VIOLATION OF § 7116 (A)(6) WHEN AN EMPLOYER IMPLEMENTED CHANGES IN CONDITIONS OF EMPLOYMENT WHILE A CASE WAS PENDING BEFORE THE PANEL, UNLESS CERTAIN EXCEPTIONS APPLY.</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7060155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3"/>
          <p:cNvSpPr/>
          <p:nvPr/>
        </p:nvSpPr>
        <p:spPr>
          <a:xfrm>
            <a:off x="376382" y="1143000"/>
            <a:ext cx="8305800" cy="4801314"/>
          </a:xfrm>
          <a:prstGeom prst="rect">
            <a:avLst/>
          </a:prstGeom>
        </p:spPr>
        <p:txBody>
          <a:bodyPr wrap="square">
            <a:spAutoFit/>
          </a:bodyPr>
          <a:lstStyle/>
          <a:p>
            <a:r>
              <a:rPr lang="en-US" b="1" dirty="0"/>
              <a:t>EXAMPLES OF EXCEPTIONS RECOGNIZED IN FLRA CASE LAW:</a:t>
            </a:r>
          </a:p>
          <a:p>
            <a:r>
              <a:rPr lang="en-US" b="1" dirty="0"/>
              <a:t> </a:t>
            </a:r>
            <a:endParaRPr lang="en-US" dirty="0"/>
          </a:p>
          <a:p>
            <a:pPr lvl="0"/>
            <a:r>
              <a:rPr lang="en-US" b="1" dirty="0"/>
              <a:t>CHANGES ARE CONSISTENT WITH THE NECESSARY FUNCTIONING OF THE AGENCY</a:t>
            </a:r>
            <a:endParaRPr lang="en-US" dirty="0"/>
          </a:p>
          <a:p>
            <a:r>
              <a:rPr lang="en-US" b="1" dirty="0"/>
              <a:t> </a:t>
            </a:r>
            <a:endParaRPr lang="en-US" dirty="0"/>
          </a:p>
          <a:p>
            <a:pPr lvl="0"/>
            <a:r>
              <a:rPr lang="en-US" b="1" dirty="0"/>
              <a:t>MATTER IS COVERED BY THE PARTIES’ CBA</a:t>
            </a:r>
            <a:endParaRPr lang="en-US" dirty="0"/>
          </a:p>
          <a:p>
            <a:r>
              <a:rPr lang="en-US" b="1" dirty="0"/>
              <a:t> </a:t>
            </a:r>
            <a:endParaRPr lang="en-US" dirty="0"/>
          </a:p>
          <a:p>
            <a:pPr lvl="0"/>
            <a:r>
              <a:rPr lang="en-US" b="1" dirty="0"/>
              <a:t>EFFECT OF THE CHANGE IS DE MINIMIS</a:t>
            </a:r>
            <a:endParaRPr lang="en-US" dirty="0"/>
          </a:p>
          <a:p>
            <a:r>
              <a:rPr lang="en-US" b="1" dirty="0"/>
              <a:t> </a:t>
            </a:r>
            <a:endParaRPr lang="en-US" dirty="0"/>
          </a:p>
          <a:p>
            <a:pPr lvl="0"/>
            <a:r>
              <a:rPr lang="en-US" b="1" dirty="0"/>
              <a:t>UNION WAIVED ITS RIGHT TO BARGAIN OVER THE CHANGE</a:t>
            </a:r>
            <a:endParaRPr lang="en-US" dirty="0"/>
          </a:p>
          <a:p>
            <a:r>
              <a:rPr lang="en-US" b="1" dirty="0"/>
              <a:t> </a:t>
            </a:r>
            <a:endParaRPr lang="en-US" dirty="0"/>
          </a:p>
          <a:p>
            <a:pPr lvl="0"/>
            <a:r>
              <a:rPr lang="en-US" b="1" dirty="0"/>
              <a:t>THERE IS OTHERWISE NO OBLIGATION TO BARGAIN OVER THE MATTER</a:t>
            </a:r>
            <a:endParaRPr lang="en-US" dirty="0"/>
          </a:p>
          <a:p>
            <a:r>
              <a:rPr lang="en-US" b="1" dirty="0"/>
              <a:t> </a:t>
            </a:r>
            <a:endParaRPr lang="en-US" dirty="0"/>
          </a:p>
          <a:p>
            <a:pPr lvl="0"/>
            <a:r>
              <a:rPr lang="en-US" b="1" dirty="0"/>
              <a:t>EMPLOYER FULFILLED ITS BARGAINING OBLIGATION</a:t>
            </a:r>
            <a:endParaRPr lang="en-US" dirty="0"/>
          </a:p>
          <a:p>
            <a:r>
              <a:rPr lang="en-US" b="1" dirty="0"/>
              <a:t> </a:t>
            </a:r>
            <a:endParaRPr lang="en-US" dirty="0"/>
          </a:p>
          <a:p>
            <a:r>
              <a:rPr lang="en-US" b="1" dirty="0"/>
              <a:t>NOTE: THE EMPLOYER IMPLEMENTS AT ITS PERIL IF IT ALLEGES AN EXCEPTION WHICH LATER IS DETERMINED NOT TO APPLY.</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7594343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3"/>
          <p:cNvSpPr/>
          <p:nvPr/>
        </p:nvSpPr>
        <p:spPr>
          <a:xfrm>
            <a:off x="533400" y="1066800"/>
            <a:ext cx="8077200" cy="3970318"/>
          </a:xfrm>
          <a:prstGeom prst="rect">
            <a:avLst/>
          </a:prstGeom>
        </p:spPr>
        <p:txBody>
          <a:bodyPr wrap="square">
            <a:spAutoFit/>
          </a:bodyPr>
          <a:lstStyle/>
          <a:p>
            <a:r>
              <a:rPr lang="en-US" b="1" dirty="0"/>
              <a:t>AFTER </a:t>
            </a:r>
            <a:r>
              <a:rPr lang="en-US" b="1" i="1" dirty="0"/>
              <a:t>INS AND NBPC</a:t>
            </a:r>
            <a:r>
              <a:rPr lang="en-US" b="1" dirty="0"/>
              <a:t>, THE GENERAL COUNSEL MUST ESTABLISH MORE THAN THE FACT THAT IMPLEMENTATION OCCURRED AT A TIME WHEN A REQUEST FOR ASSISTANCE WAS PENDING BEFORE THE PANEL: THE GC MUST ESTABLISH THAT BY IMPLEMENTING A CHANGE IN CONDITIONS OF EMPLOYMENT, THE EMPLOYER FAILED TO COOPERATE WITH AN IMPASSE PROCEDURE OR DECISION.</a:t>
            </a:r>
            <a:endParaRPr lang="en-US" dirty="0"/>
          </a:p>
          <a:p>
            <a:r>
              <a:rPr lang="en-US" b="1" dirty="0"/>
              <a:t> </a:t>
            </a:r>
            <a:endParaRPr lang="en-US" dirty="0"/>
          </a:p>
          <a:p>
            <a:r>
              <a:rPr lang="en-US" b="1" u="sng" dirty="0"/>
              <a:t>THE FLRA MAJORITY ALSO STATED THAT</a:t>
            </a:r>
            <a:r>
              <a:rPr lang="en-US" b="1" dirty="0"/>
              <a:t>:</a:t>
            </a:r>
          </a:p>
          <a:p>
            <a:r>
              <a:rPr lang="en-US" b="1" dirty="0"/>
              <a:t> </a:t>
            </a:r>
            <a:endParaRPr lang="en-US" dirty="0"/>
          </a:p>
          <a:p>
            <a:r>
              <a:rPr lang="en-US" b="1" dirty="0"/>
              <a:t>“FINDING A VIOLATION OF § 7116 (A)(6) IN CIRCUMSTANCES WHERE IMPLEMENTATION OCCURS AT A TIME WHEN A REQUEST FOR PANEL ASSISTANCE IS PENDING IS </a:t>
            </a:r>
            <a:r>
              <a:rPr lang="en-US" b="1" u="sng" dirty="0"/>
              <a:t>UNNECESSARY</a:t>
            </a:r>
            <a:r>
              <a:rPr lang="en-US" b="1" dirty="0"/>
              <a:t> TO ENFORCE THE OBLIGATION TO MAINTAIN THE </a:t>
            </a:r>
            <a:r>
              <a:rPr lang="en-US" b="1" i="1" dirty="0"/>
              <a:t>STATUS QUO</a:t>
            </a:r>
            <a:r>
              <a:rPr lang="en-US" b="1" dirty="0"/>
              <a:t> BECAUSE SUCH OBLIGATION IS ENFORCED UNDER § 7116 (A) (5).”</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69782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3"/>
          <p:cNvSpPr/>
          <p:nvPr/>
        </p:nvSpPr>
        <p:spPr>
          <a:xfrm>
            <a:off x="526473" y="1371600"/>
            <a:ext cx="8077200" cy="3970318"/>
          </a:xfrm>
          <a:prstGeom prst="rect">
            <a:avLst/>
          </a:prstGeom>
        </p:spPr>
        <p:txBody>
          <a:bodyPr wrap="square">
            <a:spAutoFit/>
          </a:bodyPr>
          <a:lstStyle/>
          <a:p>
            <a:pPr lvl="0"/>
            <a:r>
              <a:rPr lang="en-US" b="1" dirty="0"/>
              <a:t>WHERE THE INVESTIGATION REVEALS THAT THE EMPLOYER HAS IMPLEMENTED A CHANGE IN CONDITIONS OF EMPLOYMENT, OR IS THREATENING TO, PRIOR TO THE COMPLETION OF THE PANEL’S PROCESS, AFTER EXAMINING THE PARTIES’ JURISDICTIONAL ARGUMENTS, IF ANY, THE STAFF WILL MAKE SEPARATE RECOMMENDATIONS IN THE SAME REPORT CONCERNING WHETHER THE PANEL SHOULD (1) ASSERT JURISDICTION AND, IF SO (2) ORDER THAT THE </a:t>
            </a:r>
            <a:r>
              <a:rPr lang="en-US" b="1" i="1" dirty="0"/>
              <a:t>STATUS QUO</a:t>
            </a:r>
            <a:r>
              <a:rPr lang="en-US" b="1" dirty="0"/>
              <a:t> BE MAINTAINED (OR THAT NO FURTHER STEPS BE TAKEN TO COMPLETE IMPLEMENTATION</a:t>
            </a:r>
            <a:r>
              <a:rPr lang="en-US" b="1" dirty="0" smtClean="0"/>
              <a:t>).</a:t>
            </a:r>
          </a:p>
          <a:p>
            <a:pPr lvl="0"/>
            <a:endParaRPr lang="en-US" dirty="0"/>
          </a:p>
          <a:p>
            <a:r>
              <a:rPr lang="en-US" b="1" dirty="0"/>
              <a:t> </a:t>
            </a:r>
            <a:endParaRPr lang="en-US" dirty="0"/>
          </a:p>
          <a:p>
            <a:pPr lvl="0"/>
            <a:r>
              <a:rPr lang="en-US" b="1" dirty="0"/>
              <a:t>PANEL MEMBERS WILL THEN MAKE THEIR DETERMINATION ON THE BASIS OF THE RATIONALE PROVIDED IN THE CIRCUMSTANCES OF THE CASE.</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806292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3"/>
          <p:cNvSpPr/>
          <p:nvPr/>
        </p:nvSpPr>
        <p:spPr>
          <a:xfrm>
            <a:off x="628073" y="1752600"/>
            <a:ext cx="7696200" cy="3139321"/>
          </a:xfrm>
          <a:prstGeom prst="rect">
            <a:avLst/>
          </a:prstGeom>
        </p:spPr>
        <p:txBody>
          <a:bodyPr wrap="square">
            <a:spAutoFit/>
          </a:bodyPr>
          <a:lstStyle/>
          <a:p>
            <a:r>
              <a:rPr lang="en-US" b="1" dirty="0"/>
              <a:t>THE DECISION “LEAVES UNDISTURBED” FLRA PRECEDENT THAT FINDS IT UNLAWFUL FOR AN EMPLOYER TO IMPLEMENT CHANGES IN CONDITIONS OF EMPLOYMENT PRIOR TO THE COMPLETION OF BARGAINING, EXCEPT IN SPECIFIC CIRCUMSTANCES.</a:t>
            </a:r>
          </a:p>
          <a:p>
            <a:r>
              <a:rPr lang="en-US" b="1" dirty="0"/>
              <a:t> </a:t>
            </a:r>
            <a:endParaRPr lang="en-US" dirty="0"/>
          </a:p>
          <a:p>
            <a:r>
              <a:rPr lang="en-US" b="1" dirty="0"/>
              <a:t> </a:t>
            </a:r>
            <a:endParaRPr lang="en-US" dirty="0"/>
          </a:p>
          <a:p>
            <a:r>
              <a:rPr lang="en-US" b="1" dirty="0"/>
              <a:t>IN </a:t>
            </a:r>
            <a:r>
              <a:rPr lang="en-US" b="1" i="1" dirty="0"/>
              <a:t>INS AND NBPC</a:t>
            </a:r>
            <a:r>
              <a:rPr lang="en-US" b="1" dirty="0"/>
              <a:t>, THE FLRA LEFT IT “TO THE PANEL TO DETERMINE WHETHER TO ADOPT SPECIFIC PROCEDURES CONCERNING THE MAINTENANCE OF THE </a:t>
            </a:r>
            <a:r>
              <a:rPr lang="en-US" b="1" i="1" dirty="0"/>
              <a:t>STATUS QUO</a:t>
            </a:r>
            <a:r>
              <a:rPr lang="en-US" b="1" dirty="0"/>
              <a:t>, OR WHETHER TO ISSUE SUCH ORDERS UNDER PARTICULAR CIRCUMSTANCES.”</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081797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3"/>
          <p:cNvSpPr/>
          <p:nvPr/>
        </p:nvSpPr>
        <p:spPr>
          <a:xfrm>
            <a:off x="685800" y="838200"/>
            <a:ext cx="7772400" cy="5355312"/>
          </a:xfrm>
          <a:prstGeom prst="rect">
            <a:avLst/>
          </a:prstGeom>
        </p:spPr>
        <p:txBody>
          <a:bodyPr wrap="square">
            <a:spAutoFit/>
          </a:bodyPr>
          <a:lstStyle/>
          <a:p>
            <a:r>
              <a:rPr lang="en-US" b="1" dirty="0"/>
              <a:t>WHAT DID THE PANEL DO AS A </a:t>
            </a:r>
            <a:endParaRPr lang="en-US" dirty="0"/>
          </a:p>
          <a:p>
            <a:r>
              <a:rPr lang="en-US" b="1" dirty="0"/>
              <a:t>RESULT OF </a:t>
            </a:r>
            <a:r>
              <a:rPr lang="en-US" b="1" i="1" dirty="0"/>
              <a:t>INS AND NBPC</a:t>
            </a:r>
            <a:r>
              <a:rPr lang="en-US" b="1" dirty="0"/>
              <a:t>?</a:t>
            </a:r>
            <a:endParaRPr lang="en-US" dirty="0"/>
          </a:p>
          <a:p>
            <a:r>
              <a:rPr lang="en-US" b="1" dirty="0"/>
              <a:t> </a:t>
            </a:r>
            <a:endParaRPr lang="en-US" dirty="0"/>
          </a:p>
          <a:p>
            <a:pPr lvl="0"/>
            <a:r>
              <a:rPr lang="en-US" b="1" u="sng" dirty="0"/>
              <a:t>PANEL HAS DECIDED TO ORDER EMPLOYERS TO MAINTAIN THE </a:t>
            </a:r>
            <a:r>
              <a:rPr lang="en-US" b="1" i="1" u="sng" dirty="0"/>
              <a:t>STATUS QUO</a:t>
            </a:r>
            <a:r>
              <a:rPr lang="en-US" b="1" u="sng" dirty="0"/>
              <a:t>, IF AT ALL, “UNDER PARTICULAR CIRCUMSTANCES,” I.E., ON A CASE-BY-CASE BASIS.</a:t>
            </a:r>
            <a:endParaRPr lang="en-US" u="sng" dirty="0"/>
          </a:p>
          <a:p>
            <a:r>
              <a:rPr lang="en-US" b="1" dirty="0"/>
              <a:t> </a:t>
            </a:r>
            <a:endParaRPr lang="en-US" dirty="0"/>
          </a:p>
          <a:p>
            <a:pPr lvl="0"/>
            <a:r>
              <a:rPr lang="en-US" b="1" dirty="0"/>
              <a:t>SUCH DETERMINATIONS WILL OCCUR ONLY AFTER THE PANEL’S STAFF HAS COMPLETED ITS INITIAL INVESTIGATION OF THE REQUEST.</a:t>
            </a:r>
            <a:endParaRPr lang="en-US" dirty="0"/>
          </a:p>
          <a:p>
            <a:r>
              <a:rPr lang="en-US" b="1" dirty="0"/>
              <a:t> </a:t>
            </a:r>
            <a:endParaRPr lang="en-US" dirty="0"/>
          </a:p>
          <a:p>
            <a:pPr lvl="0"/>
            <a:r>
              <a:rPr lang="en-US" b="1" dirty="0"/>
              <a:t>DETERMINATION IS FOLLOWED BY A LETTER TO THE PARTIES:</a:t>
            </a:r>
            <a:endParaRPr lang="en-US" dirty="0"/>
          </a:p>
          <a:p>
            <a:pPr lvl="0"/>
            <a:r>
              <a:rPr lang="en-US" b="1" dirty="0"/>
              <a:t>DECLINING JURISDICTION;</a:t>
            </a:r>
            <a:endParaRPr lang="en-US" dirty="0"/>
          </a:p>
          <a:p>
            <a:pPr lvl="0"/>
            <a:r>
              <a:rPr lang="en-US" b="1" dirty="0"/>
              <a:t>ASSERTING JURISDICTION WITHOUT ORDERING EMPLOYER TO MAINTAIN </a:t>
            </a:r>
            <a:r>
              <a:rPr lang="en-US" b="1" i="1" dirty="0"/>
              <a:t>STATUS QUO</a:t>
            </a:r>
            <a:r>
              <a:rPr lang="en-US" b="1" dirty="0"/>
              <a:t>; OR</a:t>
            </a:r>
            <a:endParaRPr lang="en-US" dirty="0"/>
          </a:p>
          <a:p>
            <a:pPr lvl="0"/>
            <a:r>
              <a:rPr lang="en-US" b="1" dirty="0"/>
              <a:t>ASSERTING JURISDICTION AND ORDERING EMPLOYER TO MAINTAIN </a:t>
            </a:r>
            <a:r>
              <a:rPr lang="en-US" b="1" i="1" dirty="0"/>
              <a:t>STATUS QUO</a:t>
            </a:r>
            <a:r>
              <a:rPr lang="en-US" b="1" dirty="0"/>
              <a:t> (OR, DEPENDING ON THE CIRCUMSTANCES, TO TAKE NO FURTHER STEPS TO COMPLETE IMPLEMENTATION). </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369981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3"/>
          <p:cNvSpPr/>
          <p:nvPr/>
        </p:nvSpPr>
        <p:spPr>
          <a:xfrm>
            <a:off x="344055" y="1066800"/>
            <a:ext cx="8382000" cy="4801314"/>
          </a:xfrm>
          <a:prstGeom prst="rect">
            <a:avLst/>
          </a:prstGeom>
        </p:spPr>
        <p:txBody>
          <a:bodyPr wrap="square">
            <a:spAutoFit/>
          </a:bodyPr>
          <a:lstStyle/>
          <a:p>
            <a:pPr lvl="0"/>
            <a:r>
              <a:rPr lang="en-US" b="1" dirty="0"/>
              <a:t>THE EFFECT OF A PANEL ORDER TO MAINTAIN THE </a:t>
            </a:r>
            <a:r>
              <a:rPr lang="en-US" b="1" i="1" dirty="0"/>
              <a:t>STATUS QUO</a:t>
            </a:r>
            <a:r>
              <a:rPr lang="en-US" b="1" dirty="0"/>
              <a:t> IS TO FREEZE A SITUATION IN PLACE.  PRIMARY CONCERN OF THE PANEL IS NOT PROTECTING THE RIGHTS OF EITHER PARTY, BUT TO DETERMINE WHAT IS IN THE BEST INTERESTS OF THE PANEL IN RESOLVING THE IMPASSE FAIRLY.</a:t>
            </a:r>
            <a:endParaRPr lang="en-US" dirty="0"/>
          </a:p>
          <a:p>
            <a:r>
              <a:rPr lang="en-US" b="1" dirty="0"/>
              <a:t> </a:t>
            </a:r>
            <a:endParaRPr lang="en-US" dirty="0"/>
          </a:p>
          <a:p>
            <a:pPr lvl="0"/>
            <a:r>
              <a:rPr lang="en-US" b="1" dirty="0"/>
              <a:t>PANEL BELIEVES </a:t>
            </a:r>
            <a:r>
              <a:rPr lang="en-US" b="1" i="1" dirty="0"/>
              <a:t>INS AND NBPC </a:t>
            </a:r>
            <a:r>
              <a:rPr lang="en-US" b="1" dirty="0"/>
              <a:t>MERELY REITERATES AN AUTHORITY THE PANEL HAS HAD SINCE THE STATUTE WAS ENACTED, BUT NEVER HAD TO USE, GIVEN DEVELOPMENTS IN CASE LAW.  FLRA CONFIRMS THE ESSENTIAL FEDERAL SECTOR ROLE THE PANEL PLAYS AS THE SUBSTITUTE FOR THE RIGHT TO STRIKE.</a:t>
            </a:r>
            <a:endParaRPr lang="en-US" dirty="0"/>
          </a:p>
          <a:p>
            <a:r>
              <a:rPr lang="en-US" b="1" dirty="0"/>
              <a:t> </a:t>
            </a:r>
            <a:endParaRPr lang="en-US" dirty="0"/>
          </a:p>
          <a:p>
            <a:pPr lvl="0"/>
            <a:r>
              <a:rPr lang="en-US" b="1" u="sng" dirty="0"/>
              <a:t>PANEL DECIDED NOT TO ISSUE A PRESS RELEASE OR REGULATORY CHANGES IN CONNECTION WITH THIS MATTER.</a:t>
            </a:r>
            <a:endParaRPr lang="en-US" u="sng" dirty="0"/>
          </a:p>
          <a:p>
            <a:r>
              <a:rPr lang="en-US" b="1" dirty="0"/>
              <a:t> </a:t>
            </a:r>
            <a:endParaRPr lang="en-US" dirty="0"/>
          </a:p>
          <a:p>
            <a:r>
              <a:rPr lang="en-US" b="1" dirty="0"/>
              <a:t>NOTE:	</a:t>
            </a:r>
            <a:r>
              <a:rPr lang="en-US" b="1" i="1" dirty="0"/>
              <a:t>INS AND NBPC </a:t>
            </a:r>
            <a:r>
              <a:rPr lang="en-US" b="1" dirty="0"/>
              <a:t>DOES NOT CONFER ON THE PANEL THE AUTHORITY TO ORDER </a:t>
            </a:r>
            <a:r>
              <a:rPr lang="en-US" b="1" i="1" dirty="0"/>
              <a:t>STATUS QUO</a:t>
            </a:r>
            <a:r>
              <a:rPr lang="en-US" b="1" dirty="0"/>
              <a:t> ANTE REMEDIES</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42659964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156</TotalTime>
  <Words>791</Words>
  <Application>Microsoft Macintosh PowerPoint</Application>
  <PresentationFormat>On-screen Show (4:3)</PresentationFormat>
  <Paragraphs>62</Paragraphs>
  <Slides>8</Slides>
  <Notes>0</Notes>
  <HiddenSlides>0</HiddenSlides>
  <MMClips>0</MMClips>
  <ScaleCrop>false</ScaleCrop>
  <HeadingPairs>
    <vt:vector size="4" baseType="variant">
      <vt:variant>
        <vt:lpstr>Design Template</vt:lpstr>
      </vt:variant>
      <vt:variant>
        <vt:i4>1</vt:i4>
      </vt:variant>
      <vt:variant>
        <vt:lpstr>Slide Titles</vt:lpstr>
      </vt:variant>
      <vt:variant>
        <vt:i4>8</vt:i4>
      </vt:variant>
    </vt:vector>
  </HeadingPairs>
  <TitlesOfParts>
    <vt:vector size="9" baseType="lpstr">
      <vt:lpstr>Flow</vt:lpstr>
      <vt:lpstr>Slide 1</vt:lpstr>
      <vt:lpstr>Slide 2</vt:lpstr>
      <vt:lpstr>Slide 3</vt:lpstr>
      <vt:lpstr>Slide 4</vt:lpstr>
      <vt:lpstr>Slide 5</vt:lpstr>
      <vt:lpstr>Slide 6</vt:lpstr>
      <vt:lpstr>Slide 7</vt:lpstr>
      <vt:lpstr>Slide 8</vt:lpstr>
    </vt:vector>
  </TitlesOfParts>
  <Company>FLRA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Pullen, Norma</dc:creator>
  <cp:lastModifiedBy>Scott Spector</cp:lastModifiedBy>
  <cp:revision>6</cp:revision>
  <dcterms:created xsi:type="dcterms:W3CDTF">2015-05-20T17:24:20Z</dcterms:created>
  <dcterms:modified xsi:type="dcterms:W3CDTF">2015-05-20T17:24:32Z</dcterms:modified>
</cp:coreProperties>
</file>