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31" r:id="rId3"/>
    <p:sldId id="351" r:id="rId4"/>
    <p:sldId id="352" r:id="rId5"/>
    <p:sldId id="353" r:id="rId6"/>
    <p:sldId id="354" r:id="rId7"/>
    <p:sldId id="343" r:id="rId8"/>
    <p:sldId id="334" r:id="rId9"/>
    <p:sldId id="344" r:id="rId10"/>
    <p:sldId id="356" r:id="rId11"/>
    <p:sldId id="270" r:id="rId12"/>
    <p:sldId id="325" r:id="rId13"/>
    <p:sldId id="324" r:id="rId14"/>
    <p:sldId id="357" r:id="rId15"/>
    <p:sldId id="345" r:id="rId16"/>
    <p:sldId id="346" r:id="rId17"/>
    <p:sldId id="347" r:id="rId18"/>
    <p:sldId id="273" r:id="rId19"/>
    <p:sldId id="266" r:id="rId20"/>
    <p:sldId id="327" r:id="rId21"/>
    <p:sldId id="326" r:id="rId22"/>
    <p:sldId id="336" r:id="rId23"/>
    <p:sldId id="337" r:id="rId24"/>
    <p:sldId id="338" r:id="rId25"/>
    <p:sldId id="339" r:id="rId26"/>
    <p:sldId id="350" r:id="rId27"/>
    <p:sldId id="322" r:id="rId2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00"/>
    <a:srgbClr val="2D1199"/>
    <a:srgbClr val="000099"/>
    <a:srgbClr val="A50021"/>
    <a:srgbClr val="CC9900"/>
    <a:srgbClr val="FFCC00"/>
    <a:srgbClr val="0099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165" d="100"/>
          <a:sy n="165" d="100"/>
        </p:scale>
        <p:origin x="-8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76" y="-90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F19C439-0933-400F-8B5D-9E434E1C0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6A6AE33-DA1F-4087-81DC-83C4158E5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EF2506-59F9-460E-AF01-3B22B83B145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8EE63E-54C5-46AC-A8CE-A2D03D9F696A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8500"/>
            <a:ext cx="4645025" cy="3484563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1475"/>
          </a:xfrm>
          <a:noFill/>
          <a:ln/>
        </p:spPr>
        <p:txBody>
          <a:bodyPr/>
          <a:lstStyle/>
          <a:p>
            <a:r>
              <a:rPr lang="en-US" b="1" i="1" u="sng" smtClean="0"/>
              <a:t>NOTES</a:t>
            </a:r>
            <a:r>
              <a:rPr lang="en-US" b="1" smtClean="0"/>
              <a:t>: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5E199D-47F3-4878-9474-29E0E8A75657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F9C56-40B8-4EF9-B826-A24CF5FC4D70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209DC-9E0D-468B-9799-F441807A44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F35C1-D624-4124-B25D-6FFC25BAD498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CB99F-35B1-4366-A051-CF5A5232FB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0383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626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28A4-D24A-4054-939E-5DDCB3C1E251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8EA65-F51F-43C0-A8EA-C5E5BCB6FF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5486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1148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86300" y="1981200"/>
            <a:ext cx="4000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A3876-2891-4BD5-8ECF-712D10DD2016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9A5EB-7C29-4CB8-B9F7-7807A1FD67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5486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C9C49-EFF3-4D50-803D-52A801246124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2430C-E896-469E-BBC5-6A49566645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381000"/>
            <a:ext cx="5486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812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41148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1148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3F65D-0E4F-4077-8CDE-64311E440C6B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DB84F-03C7-4E6E-A90C-7EE8E93A5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80F1-86D1-4096-BA26-AB0B9649CBAB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955FC-CB5E-427F-9EE0-41A7531013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EDE9D-DBED-48D1-8212-39A31F60F5C9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EDDA-38F1-4330-932C-8D213AAC0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00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4000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6EE33-BB59-4BA4-9010-9F55F171616B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5D7A3-2774-41C9-8C2A-CBE1DD8DE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C783F-0D26-4649-8BC1-4B887856A1CD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3936-5243-401D-BA98-338526BE09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87DFF-DAFB-422C-A71F-C094A9668E06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88692-FB90-41BA-940F-AE8E5F1F15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313FC-135F-4A0B-9433-43CB90EC3B25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7F700-50B1-4AF5-B8CA-6D6C2E0AC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D1041-BDE1-44A5-9AF8-3555AD2BC7D0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A1BA-4826-41C4-9180-4E9B726CF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376FD-A8DA-43BE-92AC-924609124598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A8ED0-8897-47AF-986D-96D5F84407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548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60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A5002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7C8A3B2-E4CF-4D1C-96CD-B747EC341A78}" type="datetime1">
              <a:rPr lang="en-US"/>
              <a:pPr>
                <a:defRPr/>
              </a:pPr>
              <a:t>6/6/15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248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A5002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B840CA1-2EBD-4901-8611-A0C82C9C1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52400">
            <a:solidFill>
              <a:srgbClr val="9A3300"/>
            </a:solidFill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pic>
        <p:nvPicPr>
          <p:cNvPr id="1032" name="Picture 8" descr="Seal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91400" y="533400"/>
            <a:ext cx="1471613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2F032-1EEB-41F1-B599-0A6E9CF432E9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3400" y="1676400"/>
            <a:ext cx="6934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en-US" sz="3600" i="1" dirty="0">
                <a:solidFill>
                  <a:srgbClr val="2D11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The </a:t>
            </a:r>
            <a:r>
              <a:rPr lang="en-US" sz="3600" i="1" dirty="0" smtClean="0">
                <a:solidFill>
                  <a:srgbClr val="2D11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Hatch Act</a:t>
            </a:r>
            <a:r>
              <a:rPr lang="en-US" sz="3600" i="1" dirty="0">
                <a:solidFill>
                  <a:srgbClr val="2D11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/>
            </a:r>
            <a:br>
              <a:rPr lang="en-US" sz="3600" i="1" dirty="0">
                <a:solidFill>
                  <a:srgbClr val="2D11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</a:br>
            <a:r>
              <a:rPr lang="en-US" sz="3600" i="1" dirty="0" smtClean="0">
                <a:solidFill>
                  <a:srgbClr val="2D11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in the </a:t>
            </a:r>
            <a:r>
              <a:rPr lang="en-US" sz="3600" i="1" dirty="0">
                <a:solidFill>
                  <a:srgbClr val="2D11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/>
            </a:r>
            <a:br>
              <a:rPr lang="en-US" sz="3600" i="1" dirty="0">
                <a:solidFill>
                  <a:srgbClr val="2D11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</a:br>
            <a:r>
              <a:rPr lang="en-US" sz="3600" i="1" dirty="0" smtClean="0">
                <a:solidFill>
                  <a:srgbClr val="2D11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Digital Age</a:t>
            </a:r>
            <a:r>
              <a:rPr lang="en-US" sz="3600" i="1" dirty="0">
                <a:solidFill>
                  <a:srgbClr val="9A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/>
            </a:r>
            <a:br>
              <a:rPr lang="en-US" sz="3600" i="1" dirty="0">
                <a:solidFill>
                  <a:srgbClr val="9A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</a:br>
            <a:endParaRPr lang="en-US" sz="2000" b="0" dirty="0">
              <a:solidFill>
                <a:srgbClr val="FEBC02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E67CE-42E7-4A7B-BF9B-64CD908CFE82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324600" cy="9144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2D1185"/>
                </a:solidFill>
              </a:rPr>
              <a:t>FEDERAL HATCH ACT</a:t>
            </a:r>
            <a:r>
              <a:rPr lang="en-US" sz="1800" b="1" smtClean="0">
                <a:solidFill>
                  <a:srgbClr val="000099"/>
                </a:solidFill>
              </a:rPr>
              <a:t/>
            </a:r>
            <a:br>
              <a:rPr lang="en-US" sz="18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7324; 5 C.F.R. PART 734.101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153400" cy="365760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r>
              <a:rPr lang="en-US" sz="2000" b="1" u="sng" dirty="0" smtClean="0">
                <a:solidFill>
                  <a:srgbClr val="9A3300"/>
                </a:solidFill>
                <a:latin typeface="Arial" charset="0"/>
              </a:rPr>
              <a:t>POLITICAL ACTIVITY</a:t>
            </a:r>
            <a:r>
              <a:rPr lang="en-US" sz="2000" b="1" dirty="0" smtClean="0">
                <a:solidFill>
                  <a:srgbClr val="2D1185"/>
                </a:solidFill>
                <a:latin typeface="Arial" charset="0"/>
              </a:rPr>
              <a:t> MEANS: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2000" b="1" dirty="0" smtClean="0">
              <a:solidFill>
                <a:srgbClr val="2D1185"/>
              </a:solidFill>
              <a:latin typeface="Arial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charset="0"/>
              </a:rPr>
              <a:t>AN ACTIVITY DIRECTED TOWARD THE SUCCESS </a:t>
            </a:r>
            <a:r>
              <a:rPr lang="en-US" sz="1800" b="1" u="sng" dirty="0" smtClean="0">
                <a:solidFill>
                  <a:srgbClr val="2D1185"/>
                </a:solidFill>
                <a:latin typeface="Arial" charset="0"/>
              </a:rPr>
              <a:t>OR</a:t>
            </a:r>
            <a:r>
              <a:rPr lang="en-US" sz="1800" b="1" dirty="0" smtClean="0">
                <a:solidFill>
                  <a:srgbClr val="2D1185"/>
                </a:solidFill>
                <a:latin typeface="Arial" charset="0"/>
              </a:rPr>
              <a:t> FAILURE OF A —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1800" b="1" dirty="0" smtClean="0">
              <a:solidFill>
                <a:srgbClr val="2D1185"/>
              </a:solidFill>
              <a:latin typeface="Arial" charset="0"/>
            </a:endParaRP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charset="0"/>
              </a:rPr>
              <a:t>POLITICAL PARTY</a:t>
            </a: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endParaRPr lang="en-US" sz="1800" b="1" dirty="0" smtClean="0">
              <a:solidFill>
                <a:srgbClr val="2D1185"/>
              </a:solidFill>
              <a:latin typeface="Arial" charset="0"/>
            </a:endParaRP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charset="0"/>
              </a:rPr>
              <a:t>CANDIDATE FOR PARTISAN POLITICAL OFFICE, </a:t>
            </a:r>
            <a:r>
              <a:rPr lang="en-US" sz="1800" b="1" i="1" u="sng" dirty="0" smtClean="0">
                <a:solidFill>
                  <a:srgbClr val="2D1185"/>
                </a:solidFill>
                <a:latin typeface="Arial" charset="0"/>
              </a:rPr>
              <a:t>OR</a:t>
            </a: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endParaRPr lang="en-US" sz="1800" b="1" dirty="0" smtClean="0">
              <a:solidFill>
                <a:srgbClr val="2D1185"/>
              </a:solidFill>
              <a:latin typeface="Arial" charset="0"/>
            </a:endParaRP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charset="0"/>
              </a:rPr>
              <a:t>PARTISAN POLITICAL GROUP</a:t>
            </a:r>
            <a:endParaRPr lang="en-US" sz="1800" b="1" dirty="0" smtClean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" charset="0"/>
            </a:endParaRPr>
          </a:p>
          <a:p>
            <a:pPr marL="0" indent="0">
              <a:lnSpc>
                <a:spcPct val="130000"/>
              </a:lnSpc>
              <a:buSzPct val="150000"/>
              <a:defRPr/>
            </a:pPr>
            <a:endParaRPr lang="en-US" sz="2000" b="1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B71DD-42F3-4577-A2B5-C4E95738DC62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>
                <a:srgbClr val="CC9900"/>
              </a:buClr>
              <a:buSzPct val="60000"/>
              <a:buFont typeface="Marlett" pitchFamily="2" charset="2"/>
              <a:buNone/>
            </a:pPr>
            <a:endParaRPr kumimoji="1" lang="en-US" sz="2000" b="1" dirty="0" smtClean="0">
              <a:solidFill>
                <a:srgbClr val="000099"/>
              </a:solidFill>
              <a:latin typeface="Arial" pitchFamily="34" charset="0"/>
            </a:endParaRPr>
          </a:p>
          <a:p>
            <a:pPr marL="915988" lvl="1" indent="-45878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2000" b="1" dirty="0" smtClean="0">
                <a:solidFill>
                  <a:srgbClr val="2D1185"/>
                </a:solidFill>
                <a:latin typeface="Arial" pitchFamily="34" charset="0"/>
              </a:rPr>
              <a:t>	1. USE OFFICIAL AUTHORITY OR INFLUENCE TO</a:t>
            </a:r>
          </a:p>
          <a:p>
            <a:pPr marL="915988" lvl="1" indent="-45878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2000" b="1" dirty="0" smtClean="0">
                <a:solidFill>
                  <a:srgbClr val="2D1185"/>
                </a:solidFill>
                <a:latin typeface="Arial" pitchFamily="34" charset="0"/>
              </a:rPr>
              <a:t>           INTERFERE WITH AN ELECTION</a:t>
            </a:r>
          </a:p>
          <a:p>
            <a:pPr marL="915988" lvl="1" indent="-45878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Monotype Sorts" pitchFamily="2" charset="2"/>
              <a:buChar char="l"/>
            </a:pPr>
            <a:endParaRPr kumimoji="1" lang="en-US" sz="20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marL="1258888" lvl="2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dirty="0" smtClean="0">
                <a:solidFill>
                  <a:srgbClr val="2D1185"/>
                </a:solidFill>
                <a:latin typeface="Arial" pitchFamily="34" charset="0"/>
              </a:rPr>
              <a:t>Use of official title </a:t>
            </a:r>
          </a:p>
          <a:p>
            <a:pPr marL="1258888" lvl="2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dirty="0" smtClean="0">
                <a:solidFill>
                  <a:srgbClr val="2D1185"/>
                </a:solidFill>
                <a:latin typeface="Arial" pitchFamily="34" charset="0"/>
              </a:rPr>
              <a:t>Subordinates</a:t>
            </a:r>
          </a:p>
          <a:p>
            <a:pPr marL="1258888" lvl="2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dirty="0" smtClean="0">
                <a:solidFill>
                  <a:srgbClr val="2D1185"/>
                </a:solidFill>
                <a:latin typeface="Arial" pitchFamily="34" charset="0"/>
              </a:rPr>
              <a:t>Agency social media (Face book, Twitter, web site)</a:t>
            </a:r>
          </a:p>
          <a:p>
            <a:pPr marL="1258888" lvl="2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dirty="0" smtClean="0">
                <a:solidFill>
                  <a:srgbClr val="2D1185"/>
                </a:solidFill>
                <a:latin typeface="Arial" pitchFamily="34" charset="0"/>
              </a:rPr>
              <a:t>Personal use of social media</a:t>
            </a:r>
          </a:p>
          <a:p>
            <a:pPr marL="1258888" lvl="2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dirty="0" smtClean="0">
                <a:solidFill>
                  <a:srgbClr val="2D1185"/>
                </a:solidFill>
                <a:latin typeface="Arial" pitchFamily="34" charset="0"/>
              </a:rPr>
              <a:t>New case decisions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324600" cy="762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2D1185"/>
                </a:solidFill>
              </a:rPr>
              <a:t>FEDERAL HATCH ACT DON’Ts</a:t>
            </a:r>
            <a:br>
              <a:rPr lang="en-US" sz="2000" b="1" smtClean="0">
                <a:solidFill>
                  <a:srgbClr val="2D1185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C</a:t>
            </a: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C91BC-04B2-4540-9441-15DFC4A9F22F}" type="slidenum">
              <a:rPr lang="en-US" smtClean="0">
                <a:latin typeface="Arial" pitchFamily="34" charset="0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>
                <a:srgbClr val="CC9900"/>
              </a:buClr>
              <a:buSzPct val="60000"/>
              <a:buFont typeface="Marlett" pitchFamily="2" charset="2"/>
              <a:buNone/>
            </a:pPr>
            <a:endParaRPr kumimoji="1" lang="en-US" sz="20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915988" lvl="1" indent="-45878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	2. SOLICIT OR DISCOURAGE POLITICAL ACTIVITY OF</a:t>
            </a:r>
          </a:p>
          <a:p>
            <a:pPr marL="915988" lvl="1" indent="-45878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          ANYONE WITH BUSINESS BEFORE THEIR AGENCY</a:t>
            </a:r>
          </a:p>
          <a:p>
            <a:pPr marL="915988" lvl="1" indent="-45878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Monotype Sorts" pitchFamily="2" charset="2"/>
              <a:buChar char="l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 marL="1258888" lvl="2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Monotype Sorts" pitchFamily="2" charset="2"/>
              <a:buNone/>
            </a:pPr>
            <a:endParaRPr kumimoji="1" lang="en-US" sz="1800" b="1" smtClean="0">
              <a:solidFill>
                <a:srgbClr val="2D1185"/>
              </a:solidFill>
              <a:latin typeface="Arial" pitchFamily="34" charset="0"/>
            </a:endParaRPr>
          </a:p>
          <a:p>
            <a:pPr marL="1258888" lvl="2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smtClean="0">
                <a:solidFill>
                  <a:srgbClr val="2D1185"/>
                </a:solidFill>
                <a:latin typeface="Arial" pitchFamily="34" charset="0"/>
              </a:rPr>
              <a:t>Actual pending business (permits, licenses, grants, contracts, enforcement actions, investigation, audits, etc.)		</a:t>
            </a:r>
          </a:p>
          <a:p>
            <a:pPr marL="915988" lvl="1" indent="-45878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Font typeface="Monotype Sorts" pitchFamily="2" charset="2"/>
              <a:buChar char="l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324600" cy="762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2D1185"/>
                </a:solidFill>
              </a:rPr>
              <a:t>FEDERAL HATCH ACT DON’Ts</a:t>
            </a:r>
            <a:br>
              <a:rPr lang="en-US" sz="2000" b="1" smtClean="0">
                <a:solidFill>
                  <a:srgbClr val="2D1185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C</a:t>
            </a: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7EC33-CE3C-4E1D-A331-68C6348F4BD4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267200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rgbClr val="CC9900"/>
              </a:buClr>
              <a:buSzPct val="60000"/>
              <a:buFont typeface="Marlett" pitchFamily="2" charset="2"/>
              <a:buNone/>
            </a:pPr>
            <a:endParaRPr kumimoji="1" lang="en-US" sz="28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marL="0" indent="0">
              <a:spcBef>
                <a:spcPct val="0"/>
              </a:spcBef>
              <a:buClr>
                <a:srgbClr val="CC9900"/>
              </a:buClr>
              <a:buSzPct val="60000"/>
              <a:buFont typeface="Marlett" pitchFamily="2" charset="2"/>
              <a:buNone/>
            </a:pPr>
            <a:r>
              <a:rPr kumimoji="1" lang="en-US" sz="2800" b="1" dirty="0" smtClean="0">
                <a:solidFill>
                  <a:srgbClr val="2D1185"/>
                </a:solidFill>
                <a:latin typeface="Arial" pitchFamily="34" charset="0"/>
              </a:rPr>
              <a:t>  	</a:t>
            </a:r>
            <a:r>
              <a:rPr kumimoji="1" lang="en-US" sz="2000" b="1" dirty="0" smtClean="0">
                <a:solidFill>
                  <a:srgbClr val="2D1185"/>
                </a:solidFill>
                <a:latin typeface="Arial" pitchFamily="34" charset="0"/>
              </a:rPr>
              <a:t>3. SOLICIT OR RECEIVE POLITICAL CONTRIBUTIONS</a:t>
            </a:r>
          </a:p>
          <a:p>
            <a:pPr marL="915988" lvl="1" indent="-458788">
              <a:spcBef>
                <a:spcPct val="0"/>
              </a:spcBef>
              <a:buClr>
                <a:srgbClr val="FFCC00"/>
              </a:buClr>
              <a:buFont typeface="Monotype Sorts" pitchFamily="2" charset="2"/>
              <a:buNone/>
            </a:pPr>
            <a:r>
              <a:rPr kumimoji="1" lang="en-US" b="1" dirty="0" smtClean="0">
                <a:solidFill>
                  <a:srgbClr val="2D1185"/>
                </a:solidFill>
                <a:latin typeface="Arial" pitchFamily="34" charset="0"/>
              </a:rPr>
              <a:t>			 	</a:t>
            </a:r>
            <a:endParaRPr kumimoji="1" lang="en-US" sz="32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lvl="4"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800" b="1" dirty="0" smtClean="0">
                <a:solidFill>
                  <a:srgbClr val="2D1185"/>
                </a:solidFill>
                <a:latin typeface="Arial" pitchFamily="34" charset="0"/>
              </a:rPr>
              <a:t>Solicitation letters (signed or unsigned)</a:t>
            </a:r>
          </a:p>
          <a:p>
            <a:pPr lvl="4"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800" b="1" dirty="0" smtClean="0">
                <a:solidFill>
                  <a:srgbClr val="2D1185"/>
                </a:solidFill>
                <a:latin typeface="Arial" pitchFamily="34" charset="0"/>
              </a:rPr>
              <a:t>Fundraising events (including phone banks)</a:t>
            </a:r>
          </a:p>
          <a:p>
            <a:pPr lvl="4"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800" b="1" dirty="0" smtClean="0">
                <a:solidFill>
                  <a:srgbClr val="2D1185"/>
                </a:solidFill>
                <a:latin typeface="Arial" pitchFamily="34" charset="0"/>
              </a:rPr>
              <a:t>Campaign treasurer </a:t>
            </a:r>
          </a:p>
          <a:p>
            <a:pPr lvl="4"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800" b="1" dirty="0" smtClean="0">
                <a:solidFill>
                  <a:srgbClr val="2D1185"/>
                </a:solidFill>
                <a:latin typeface="Arial" pitchFamily="34" charset="0"/>
              </a:rPr>
              <a:t>Web sites (links to)</a:t>
            </a:r>
          </a:p>
          <a:p>
            <a:pPr lvl="4"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800" b="1" dirty="0" smtClean="0">
                <a:solidFill>
                  <a:srgbClr val="2D1185"/>
                </a:solidFill>
                <a:latin typeface="Arial" pitchFamily="34" charset="0"/>
              </a:rPr>
              <a:t>Social media/blogs</a:t>
            </a:r>
          </a:p>
          <a:p>
            <a:pPr lvl="4"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800" b="1" dirty="0" smtClean="0">
                <a:solidFill>
                  <a:srgbClr val="2D1185"/>
                </a:solidFill>
                <a:latin typeface="Arial" pitchFamily="34" charset="0"/>
              </a:rPr>
              <a:t>New case decisions</a:t>
            </a:r>
            <a:endParaRPr kumimoji="1" lang="en-US" sz="24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lvl="4">
              <a:spcBef>
                <a:spcPct val="0"/>
              </a:spcBef>
              <a:buClr>
                <a:srgbClr val="FFCC00"/>
              </a:buClr>
              <a:buFontTx/>
              <a:buNone/>
            </a:pPr>
            <a:endParaRPr kumimoji="1" lang="en-US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marL="0" indent="0">
              <a:lnSpc>
                <a:spcPct val="125000"/>
              </a:lnSpc>
              <a:spcBef>
                <a:spcPct val="0"/>
              </a:spcBef>
              <a:buClr>
                <a:srgbClr val="2D1185"/>
              </a:buClr>
              <a:buFont typeface="Marlett" pitchFamily="2" charset="2"/>
              <a:buNone/>
            </a:pPr>
            <a:r>
              <a:rPr kumimoji="1" lang="en-US" sz="2400" b="1" dirty="0" smtClean="0">
                <a:solidFill>
                  <a:srgbClr val="000099"/>
                </a:solidFill>
                <a:latin typeface="Arial" pitchFamily="34" charset="0"/>
              </a:rPr>
              <a:t>	</a:t>
            </a:r>
            <a:r>
              <a:rPr kumimoji="1" lang="en-US" sz="1800" b="1" dirty="0" smtClean="0">
                <a:solidFill>
                  <a:srgbClr val="000099"/>
                </a:solidFill>
                <a:latin typeface="Arial" pitchFamily="34" charset="0"/>
              </a:rPr>
              <a:t>A LESS RESTRICTED EMPLOYEE </a:t>
            </a:r>
            <a:r>
              <a:rPr kumimoji="1" lang="en-US" sz="1800" b="1" u="sng" dirty="0" smtClean="0">
                <a:solidFill>
                  <a:srgbClr val="009900"/>
                </a:solidFill>
                <a:latin typeface="Arial" pitchFamily="34" charset="0"/>
              </a:rPr>
              <a:t>MAY</a:t>
            </a:r>
            <a:r>
              <a:rPr kumimoji="1" lang="en-US" sz="1800" b="1" dirty="0" smtClean="0">
                <a:solidFill>
                  <a:srgbClr val="000099"/>
                </a:solidFill>
                <a:latin typeface="Arial" pitchFamily="34" charset="0"/>
              </a:rPr>
              <a:t> HOST A MEET AND 	GREET OR SPEAK AT A FUNDRAISER</a:t>
            </a:r>
          </a:p>
          <a:p>
            <a:pPr marL="1258888" lvl="2">
              <a:spcBef>
                <a:spcPct val="0"/>
              </a:spcBef>
              <a:buClr>
                <a:srgbClr val="FFCC00"/>
              </a:buClr>
              <a:buFont typeface="Monotype Sorts" pitchFamily="2" charset="2"/>
              <a:buNone/>
            </a:pPr>
            <a:endParaRPr kumimoji="1" lang="en-US" sz="18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marL="915988" lvl="1" indent="-458788">
              <a:spcBef>
                <a:spcPct val="0"/>
              </a:spcBef>
              <a:buClr>
                <a:srgbClr val="FFCC00"/>
              </a:buClr>
              <a:buFont typeface="Monotype Sorts" pitchFamily="2" charset="2"/>
              <a:buChar char="l"/>
            </a:pPr>
            <a:endParaRPr kumimoji="1" lang="en-US" b="1" dirty="0" smtClean="0">
              <a:solidFill>
                <a:srgbClr val="2D1185"/>
              </a:solidFill>
              <a:latin typeface="Arial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324600" cy="762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2D1185"/>
                </a:solidFill>
              </a:rPr>
              <a:t>FEDERAL HATCH ACT DON’Ts</a:t>
            </a:r>
            <a:br>
              <a:rPr lang="en-US" sz="2000" b="1" smtClean="0">
                <a:solidFill>
                  <a:srgbClr val="2D1185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C</a:t>
            </a: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99"/>
                </a:solidFill>
              </a:rPr>
              <a:t>UNION EXCEPTION</a:t>
            </a:r>
            <a:br>
              <a:rPr lang="en-US" b="1" smtClean="0">
                <a:solidFill>
                  <a:srgbClr val="000099"/>
                </a:solidFill>
              </a:rPr>
            </a:br>
            <a:r>
              <a:rPr lang="en-US" b="1" smtClean="0">
                <a:solidFill>
                  <a:srgbClr val="9A3300"/>
                </a:solidFill>
              </a:rPr>
              <a:t> 5 U.S.C. § 7323(a)(2)</a:t>
            </a:r>
            <a:endParaRPr lang="en-US" b="1" smtClean="0">
              <a:solidFill>
                <a:srgbClr val="000099"/>
              </a:solidFill>
            </a:endParaRP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16BB6B-1CA1-43DE-9694-9CD247EEDD0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1295400" y="1828800"/>
            <a:ext cx="6477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2D1199"/>
                </a:solidFill>
              </a:rPr>
              <a:t>Union PAC</a:t>
            </a:r>
            <a:endParaRPr lang="en-US" dirty="0">
              <a:solidFill>
                <a:srgbClr val="2D1199"/>
              </a:solidFill>
            </a:endParaRPr>
          </a:p>
          <a:p>
            <a:endParaRPr lang="en-US" sz="1400" dirty="0">
              <a:solidFill>
                <a:srgbClr val="CC9900"/>
              </a:solidFill>
            </a:endParaRPr>
          </a:p>
          <a:p>
            <a:r>
              <a:rPr lang="en-US" sz="2000" dirty="0">
                <a:solidFill>
                  <a:srgbClr val="000099"/>
                </a:solidFill>
              </a:rPr>
              <a:t>A federal employee may solicit, accept or receive political contributions </a:t>
            </a:r>
            <a:r>
              <a:rPr kumimoji="1" lang="en-US" sz="1400" dirty="0">
                <a:solidFill>
                  <a:srgbClr val="FF0000"/>
                </a:solidFill>
              </a:rPr>
              <a:t>(As long as he/she is not:  </a:t>
            </a:r>
            <a:r>
              <a:rPr kumimoji="1" lang="en-US" sz="1400" u="sng" dirty="0">
                <a:solidFill>
                  <a:srgbClr val="FF0000"/>
                </a:solidFill>
              </a:rPr>
              <a:t>ON DUTY</a:t>
            </a:r>
            <a:r>
              <a:rPr kumimoji="1" lang="en-US" sz="1400" dirty="0">
                <a:solidFill>
                  <a:srgbClr val="FF0000"/>
                </a:solidFill>
              </a:rPr>
              <a:t>; </a:t>
            </a:r>
            <a:r>
              <a:rPr kumimoji="1" lang="en-US" sz="1400" u="sng" dirty="0">
                <a:solidFill>
                  <a:srgbClr val="FF0000"/>
                </a:solidFill>
              </a:rPr>
              <a:t>IN A GOVERNMENT OFFICE</a:t>
            </a:r>
            <a:r>
              <a:rPr kumimoji="1" lang="en-US" sz="1400" dirty="0">
                <a:solidFill>
                  <a:srgbClr val="FF0000"/>
                </a:solidFill>
              </a:rPr>
              <a:t>; </a:t>
            </a:r>
            <a:r>
              <a:rPr kumimoji="1" lang="en-US" sz="1400" u="sng" dirty="0">
                <a:solidFill>
                  <a:srgbClr val="FF0000"/>
                </a:solidFill>
              </a:rPr>
              <a:t>WEARING AN OFFICIAL UNIFORM</a:t>
            </a:r>
            <a:r>
              <a:rPr kumimoji="1" lang="en-US" sz="1400" dirty="0">
                <a:solidFill>
                  <a:srgbClr val="FF0000"/>
                </a:solidFill>
              </a:rPr>
              <a:t>; or </a:t>
            </a:r>
            <a:r>
              <a:rPr kumimoji="1" lang="en-US" sz="1400" u="sng" dirty="0">
                <a:solidFill>
                  <a:srgbClr val="FF0000"/>
                </a:solidFill>
              </a:rPr>
              <a:t>USING A GOVERNMENT VEHICLE</a:t>
            </a:r>
            <a:r>
              <a:rPr kumimoji="1" lang="en-US" sz="1400" dirty="0">
                <a:solidFill>
                  <a:srgbClr val="FF0000"/>
                </a:solidFill>
              </a:rPr>
              <a:t>)</a:t>
            </a:r>
            <a:r>
              <a:rPr lang="en-US" sz="1400" dirty="0">
                <a:solidFill>
                  <a:srgbClr val="000099"/>
                </a:solidFill>
              </a:rPr>
              <a:t>, if:</a:t>
            </a:r>
            <a:r>
              <a:rPr kumimoji="1" lang="en-US" sz="1400" dirty="0">
                <a:solidFill>
                  <a:srgbClr val="FF0000"/>
                </a:solidFill>
              </a:rPr>
              <a:t> </a:t>
            </a:r>
            <a:endParaRPr lang="en-US" sz="1400" dirty="0">
              <a:solidFill>
                <a:srgbClr val="000099"/>
              </a:solidFill>
            </a:endParaRPr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1800" b="0" dirty="0">
                <a:solidFill>
                  <a:srgbClr val="000099"/>
                </a:solidFill>
              </a:rPr>
              <a:t>The person solicited for a political contribution belongs to the same federal labor organization, or federal employee organization, as the employee who solicits, accepts, or receives the contribution;</a:t>
            </a:r>
          </a:p>
          <a:p>
            <a:pPr>
              <a:buFont typeface="Arial" charset="0"/>
              <a:buChar char="•"/>
            </a:pPr>
            <a:endParaRPr lang="en-US" sz="1800" b="0" dirty="0">
              <a:solidFill>
                <a:srgbClr val="000099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1800" b="0" dirty="0">
                <a:solidFill>
                  <a:srgbClr val="000099"/>
                </a:solidFill>
              </a:rPr>
              <a:t>The person solicited is not a subordinate employee; </a:t>
            </a:r>
            <a:r>
              <a:rPr lang="en-US" sz="1800" u="sng" dirty="0">
                <a:solidFill>
                  <a:srgbClr val="000099"/>
                </a:solidFill>
              </a:rPr>
              <a:t>and</a:t>
            </a:r>
          </a:p>
          <a:p>
            <a:pPr>
              <a:buFont typeface="Arial" charset="0"/>
              <a:buChar char="•"/>
            </a:pPr>
            <a:endParaRPr lang="en-US" sz="1800" b="0" u="sng" dirty="0">
              <a:solidFill>
                <a:srgbClr val="000099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1800" b="0" dirty="0">
                <a:solidFill>
                  <a:srgbClr val="000099"/>
                </a:solidFill>
              </a:rPr>
              <a:t>The request is for a contribution to the multicandidate  political committee of a federal labor organization or federal employee organization.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1B6E3-113B-4B16-94A1-61C2DA694DA8}" type="slidenum">
              <a:rPr lang="en-US" smtClean="0">
                <a:latin typeface="Arial" pitchFamily="34" charset="0"/>
              </a:rPr>
              <a:pPr>
                <a:defRPr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3733800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Marlett" pitchFamily="2" charset="2"/>
              <a:buNone/>
            </a:pPr>
            <a:r>
              <a:rPr kumimoji="1" lang="en-US" sz="2000" b="1" dirty="0" smtClean="0">
                <a:solidFill>
                  <a:srgbClr val="000099"/>
                </a:solidFill>
                <a:latin typeface="Arial" pitchFamily="34" charset="0"/>
              </a:rPr>
              <a:t>	4.  BE CANDIDATES FOR PUBLIC OFFICE IN PARTISAN 	 ELECTIONS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Marlett" pitchFamily="2" charset="2"/>
              <a:buNone/>
            </a:pPr>
            <a:endParaRPr kumimoji="1" lang="en-US" sz="2800" b="1" dirty="0" smtClean="0">
              <a:solidFill>
                <a:srgbClr val="000099"/>
              </a:solidFill>
              <a:latin typeface="Arial" pitchFamily="34" charset="0"/>
            </a:endParaRPr>
          </a:p>
          <a:p>
            <a:pPr marL="1317625" lvl="2" indent="-457200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dirty="0" smtClean="0">
                <a:solidFill>
                  <a:srgbClr val="000099"/>
                </a:solidFill>
                <a:latin typeface="Arial" pitchFamily="34" charset="0"/>
              </a:rPr>
              <a:t>NONPARTISAN ELECTIONS</a:t>
            </a:r>
          </a:p>
          <a:p>
            <a:pPr marL="1317625" lvl="2" indent="-457200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dirty="0" smtClean="0">
                <a:solidFill>
                  <a:srgbClr val="000099"/>
                </a:solidFill>
                <a:latin typeface="Arial" pitchFamily="34" charset="0"/>
              </a:rPr>
              <a:t>PARTY OFFICE (</a:t>
            </a:r>
            <a:r>
              <a:rPr kumimoji="1" lang="en-US" sz="1800" b="1" u="sng" dirty="0" smtClean="0">
                <a:solidFill>
                  <a:srgbClr val="000099"/>
                </a:solidFill>
                <a:latin typeface="Arial" pitchFamily="34" charset="0"/>
              </a:rPr>
              <a:t>e.g.</a:t>
            </a:r>
            <a:r>
              <a:rPr kumimoji="1" lang="en-US" sz="1800" b="1" dirty="0" smtClean="0">
                <a:solidFill>
                  <a:srgbClr val="000099"/>
                </a:solidFill>
                <a:latin typeface="Arial" pitchFamily="34" charset="0"/>
              </a:rPr>
              <a:t>, PRECINCT COMMITTEE PERSON)</a:t>
            </a:r>
          </a:p>
          <a:p>
            <a:pPr marL="1317625" lvl="2" indent="-457200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dirty="0" smtClean="0">
                <a:solidFill>
                  <a:srgbClr val="000099"/>
                </a:solidFill>
                <a:latin typeface="Arial" pitchFamily="34" charset="0"/>
              </a:rPr>
              <a:t>DESIGNATED COMMUNITIES - local elections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324600" cy="685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FEDERAL HATCH ACT </a:t>
            </a:r>
            <a:r>
              <a:rPr lang="en-US" sz="2000" b="1" i="1" u="sng" smtClean="0">
                <a:solidFill>
                  <a:srgbClr val="000099"/>
                </a:solidFill>
              </a:rPr>
              <a:t>DON’Ts</a:t>
            </a:r>
            <a:r>
              <a:rPr lang="en-US" sz="2000" b="1" smtClean="0">
                <a:solidFill>
                  <a:srgbClr val="000099"/>
                </a:solidFill>
              </a:rPr>
              <a:t/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C</a:t>
            </a: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82FA1-4199-4F19-99E8-03490915E0AA}" type="slidenum">
              <a:rPr lang="en-US" smtClean="0">
                <a:latin typeface="Arial" pitchFamily="34" charset="0"/>
              </a:rPr>
              <a:pPr>
                <a:defRPr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324600" cy="8382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CANDIDACY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572000"/>
          </a:xfrm>
        </p:spPr>
        <p:txBody>
          <a:bodyPr/>
          <a:lstStyle/>
          <a:p>
            <a:pPr marL="119063" lvl="1" indent="-4763">
              <a:lnSpc>
                <a:spcPct val="120000"/>
              </a:lnSpc>
              <a:spcBef>
                <a:spcPct val="0"/>
              </a:spcBef>
              <a:buClr>
                <a:srgbClr val="E0AF12"/>
              </a:buClr>
              <a:buSzPct val="65000"/>
              <a:buFont typeface="Monotype Sorts" pitchFamily="2" charset="2"/>
              <a:buNone/>
            </a:pPr>
            <a:r>
              <a:rPr lang="en-US" sz="1800" b="1" smtClean="0">
                <a:solidFill>
                  <a:srgbClr val="000099"/>
                </a:solidFill>
                <a:latin typeface="Arial" pitchFamily="34" charset="0"/>
              </a:rPr>
              <a:t>WHEN DOES IT BEGIN?</a:t>
            </a:r>
          </a:p>
          <a:p>
            <a:pPr marL="119063" lvl="1" indent="-4763">
              <a:lnSpc>
                <a:spcPct val="120000"/>
              </a:lnSpc>
              <a:spcBef>
                <a:spcPct val="0"/>
              </a:spcBef>
              <a:buClr>
                <a:srgbClr val="E0AF12"/>
              </a:buClr>
              <a:buSzPct val="65000"/>
              <a:buFont typeface="Monotype Sorts" pitchFamily="2" charset="2"/>
              <a:buNone/>
            </a:pPr>
            <a:endParaRPr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119063" lvl="1" indent="-4763">
              <a:lnSpc>
                <a:spcPct val="120000"/>
              </a:lnSpc>
              <a:spcBef>
                <a:spcPct val="0"/>
              </a:spcBef>
              <a:buClr>
                <a:srgbClr val="E0AF12"/>
              </a:buClr>
              <a:buSzPct val="65000"/>
              <a:buFont typeface="Monotype Sorts" pitchFamily="2" charset="2"/>
              <a:buNone/>
            </a:pPr>
            <a:r>
              <a:rPr lang="en-US" sz="1800" b="1" smtClean="0">
                <a:solidFill>
                  <a:srgbClr val="000099"/>
                </a:solidFill>
                <a:latin typeface="Arial" pitchFamily="34" charset="0"/>
              </a:rPr>
              <a:t>WHEN AN INDIVIDUAL </a:t>
            </a:r>
            <a:r>
              <a:rPr lang="en-US" sz="18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―</a:t>
            </a:r>
          </a:p>
          <a:p>
            <a:pPr marL="119063" lvl="1" indent="-4763">
              <a:lnSpc>
                <a:spcPct val="120000"/>
              </a:lnSpc>
              <a:spcBef>
                <a:spcPct val="0"/>
              </a:spcBef>
              <a:buClr>
                <a:srgbClr val="E0AF12"/>
              </a:buClr>
              <a:buSzPct val="65000"/>
              <a:buFont typeface="Monotype Sorts" pitchFamily="2" charset="2"/>
              <a:buNone/>
            </a:pPr>
            <a:r>
              <a:rPr lang="en-US" sz="1800" b="1" smtClean="0">
                <a:solidFill>
                  <a:srgbClr val="000099"/>
                </a:solidFill>
                <a:latin typeface="Arial" pitchFamily="34" charset="0"/>
              </a:rPr>
              <a:t> </a:t>
            </a:r>
          </a:p>
          <a:p>
            <a:pPr marL="1146175" lvl="2" indent="-457200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Century Gothic" pitchFamily="34" charset="0"/>
              <a:buChar char="●"/>
            </a:pPr>
            <a:r>
              <a:rPr lang="en-US" sz="1800" b="1" smtClean="0">
                <a:solidFill>
                  <a:srgbClr val="000099"/>
                </a:solidFill>
                <a:latin typeface="Arial" pitchFamily="34" charset="0"/>
              </a:rPr>
              <a:t>BEGINS TO COLLECT SIGNATURES FOR NOMINATING PETITIONS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Century Gothic" pitchFamily="34" charset="0"/>
              <a:buChar char="●"/>
            </a:pPr>
            <a:endParaRPr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1146175" lvl="2" indent="-457200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Century Gothic" pitchFamily="34" charset="0"/>
              <a:buChar char="●"/>
            </a:pPr>
            <a:r>
              <a:rPr lang="en-US" sz="1800" b="1" smtClean="0">
                <a:solidFill>
                  <a:srgbClr val="000099"/>
                </a:solidFill>
                <a:latin typeface="Arial" pitchFamily="34" charset="0"/>
              </a:rPr>
              <a:t>BEGINS TO FUNDRAISE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Century Gothic" pitchFamily="34" charset="0"/>
              <a:buChar char="●"/>
            </a:pPr>
            <a:endParaRPr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1146175" lvl="2" indent="-457200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Century Gothic" pitchFamily="34" charset="0"/>
              <a:buChar char="●"/>
            </a:pPr>
            <a:r>
              <a:rPr lang="en-US" sz="1800" b="1" smtClean="0">
                <a:solidFill>
                  <a:srgbClr val="000099"/>
                </a:solidFill>
                <a:latin typeface="Arial" pitchFamily="34" charset="0"/>
              </a:rPr>
              <a:t>MAKES AN ANNOUNCEMENT TO THE PRESS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Century Gothic" pitchFamily="34" charset="0"/>
              <a:buChar char="●"/>
            </a:pPr>
            <a:endParaRPr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1146175" lvl="2" indent="-457200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Century Gothic" pitchFamily="34" charset="0"/>
              <a:buChar char="●"/>
            </a:pPr>
            <a:r>
              <a:rPr lang="en-US" sz="1800" b="1" smtClean="0">
                <a:solidFill>
                  <a:srgbClr val="000099"/>
                </a:solidFill>
                <a:latin typeface="Arial" pitchFamily="34" charset="0"/>
              </a:rPr>
              <a:t>FILES NOMINATING PETITIONS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Century Gothic" pitchFamily="34" charset="0"/>
              <a:buChar char="●"/>
            </a:pPr>
            <a:endParaRPr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1146175" lvl="2" indent="-457200">
              <a:lnSpc>
                <a:spcPct val="110000"/>
              </a:lnSpc>
              <a:spcBef>
                <a:spcPct val="0"/>
              </a:spcBef>
              <a:buClr>
                <a:srgbClr val="FFCC00"/>
              </a:buClr>
              <a:buFont typeface="Century Gothic" pitchFamily="34" charset="0"/>
              <a:buChar char="●"/>
            </a:pPr>
            <a:r>
              <a:rPr lang="en-US" sz="1800" b="1" smtClean="0">
                <a:solidFill>
                  <a:srgbClr val="000099"/>
                </a:solidFill>
                <a:latin typeface="Arial" pitchFamily="34" charset="0"/>
              </a:rPr>
              <a:t>PUTS A CAMPAIGN COMMITTEE TOGETHER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66D5D-1350-4CDB-8EE0-6D76D72819A4}" type="slidenum">
              <a:rPr lang="en-US" smtClean="0">
                <a:latin typeface="Arial" pitchFamily="34" charset="0"/>
              </a:rPr>
              <a:pPr>
                <a:defRPr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400800" cy="685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NONPARTISAN ELECTIONS / CANDIDACIES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572000"/>
          </a:xfrm>
        </p:spPr>
        <p:txBody>
          <a:bodyPr/>
          <a:lstStyle/>
          <a:p>
            <a:pPr marL="682625" lvl="1" indent="-458788">
              <a:spcBef>
                <a:spcPct val="0"/>
              </a:spcBef>
              <a:buClr>
                <a:srgbClr val="FF9900"/>
              </a:buClr>
              <a:buFont typeface="Monotype Sorts" pitchFamily="2" charset="2"/>
              <a:buNone/>
              <a:tabLst>
                <a:tab pos="1433513" algn="l"/>
              </a:tabLst>
            </a:pPr>
            <a:endParaRPr lang="en-US" sz="1800" b="1" smtClean="0">
              <a:solidFill>
                <a:srgbClr val="2D1185"/>
              </a:solidFill>
              <a:latin typeface="Arial" pitchFamily="34" charset="0"/>
            </a:endParaRPr>
          </a:p>
          <a:p>
            <a:pPr marL="682625" lvl="1" indent="-458788">
              <a:spcBef>
                <a:spcPct val="0"/>
              </a:spcBef>
              <a:buClr>
                <a:srgbClr val="FFCC00"/>
              </a:buClr>
              <a:buFont typeface="Monotype Sorts" pitchFamily="2" charset="2"/>
              <a:buNone/>
              <a:tabLst>
                <a:tab pos="1433513" algn="l"/>
              </a:tabLst>
            </a:pPr>
            <a:r>
              <a:rPr lang="en-US" sz="1800" b="1" smtClean="0">
                <a:solidFill>
                  <a:srgbClr val="2D1185"/>
                </a:solidFill>
                <a:latin typeface="Arial" pitchFamily="34" charset="0"/>
              </a:rPr>
              <a:t>	NONPARTISAN CAN BECOME PARTISAN WHEN</a:t>
            </a:r>
          </a:p>
          <a:p>
            <a:pPr marL="682625" lvl="1" indent="-458788">
              <a:spcBef>
                <a:spcPct val="0"/>
              </a:spcBef>
              <a:buClr>
                <a:srgbClr val="FFCC00"/>
              </a:buClr>
              <a:buFont typeface="Monotype Sorts" pitchFamily="2" charset="2"/>
              <a:buNone/>
              <a:tabLst>
                <a:tab pos="1433513" algn="l"/>
              </a:tabLst>
            </a:pPr>
            <a:r>
              <a:rPr lang="en-US" sz="1800" b="1" smtClean="0">
                <a:solidFill>
                  <a:srgbClr val="2D1185"/>
                </a:solidFill>
                <a:latin typeface="Arial" pitchFamily="34" charset="0"/>
              </a:rPr>
              <a:t>	EMPLOYEE / CANDIDATE </a:t>
            </a:r>
            <a:r>
              <a:rPr lang="en-US" sz="1800" b="1" smtClean="0">
                <a:solidFill>
                  <a:srgbClr val="2D1185"/>
                </a:solidFill>
                <a:latin typeface="Arial" pitchFamily="34" charset="0"/>
                <a:cs typeface="Arial" pitchFamily="34" charset="0"/>
              </a:rPr>
              <a:t>―</a:t>
            </a:r>
          </a:p>
          <a:p>
            <a:pPr marL="682625" lvl="1" indent="-458788">
              <a:spcBef>
                <a:spcPct val="0"/>
              </a:spcBef>
              <a:buClr>
                <a:srgbClr val="E0AF12"/>
              </a:buClr>
              <a:buSzPct val="65000"/>
              <a:buFont typeface="Monotype Sorts" pitchFamily="2" charset="2"/>
              <a:buNone/>
              <a:tabLst>
                <a:tab pos="1433513" algn="l"/>
              </a:tabLst>
            </a:pPr>
            <a:r>
              <a:rPr lang="en-US" sz="1800" b="1" smtClean="0">
                <a:solidFill>
                  <a:srgbClr val="2D1185"/>
                </a:solidFill>
                <a:latin typeface="Arial" pitchFamily="34" charset="0"/>
              </a:rPr>
              <a:t> </a:t>
            </a:r>
          </a:p>
          <a:p>
            <a:pPr marL="1433513" lvl="2" indent="-46513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  <a:tabLst>
                <a:tab pos="1433513" algn="l"/>
              </a:tabLst>
            </a:pPr>
            <a:r>
              <a:rPr lang="en-US" sz="1800" smtClean="0">
                <a:solidFill>
                  <a:srgbClr val="2D1185"/>
                </a:solidFill>
                <a:latin typeface="Arial" pitchFamily="34" charset="0"/>
              </a:rPr>
              <a:t>SEEKS AND RECEIVES ENDORSEMENT OF POLITICAL PARTY</a:t>
            </a:r>
          </a:p>
          <a:p>
            <a:pPr marL="1433513" lvl="2" indent="-46513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  <a:tabLst>
                <a:tab pos="1433513" algn="l"/>
              </a:tabLst>
            </a:pPr>
            <a:endParaRPr lang="en-US" sz="1800" smtClean="0">
              <a:solidFill>
                <a:srgbClr val="2D1185"/>
              </a:solidFill>
              <a:latin typeface="Arial" pitchFamily="34" charset="0"/>
            </a:endParaRPr>
          </a:p>
          <a:p>
            <a:pPr marL="1433513" lvl="2" indent="-46513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  <a:tabLst>
                <a:tab pos="1433513" algn="l"/>
              </a:tabLst>
            </a:pPr>
            <a:r>
              <a:rPr lang="en-US" sz="1800" smtClean="0">
                <a:solidFill>
                  <a:srgbClr val="2D1185"/>
                </a:solidFill>
                <a:latin typeface="Arial" pitchFamily="34" charset="0"/>
              </a:rPr>
              <a:t>ADVERTISES ENDORSEMENT OF POLITICAL PARTY</a:t>
            </a:r>
          </a:p>
          <a:p>
            <a:pPr marL="1433513" lvl="2" indent="-46513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  <a:tabLst>
                <a:tab pos="1433513" algn="l"/>
              </a:tabLst>
            </a:pPr>
            <a:endParaRPr lang="en-US" sz="1800" smtClean="0">
              <a:solidFill>
                <a:srgbClr val="2D1185"/>
              </a:solidFill>
              <a:latin typeface="Arial" pitchFamily="34" charset="0"/>
            </a:endParaRPr>
          </a:p>
          <a:p>
            <a:pPr marL="1433513" lvl="2" indent="-46513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  <a:tabLst>
                <a:tab pos="1433513" algn="l"/>
              </a:tabLst>
            </a:pPr>
            <a:r>
              <a:rPr lang="en-US" sz="1800" smtClean="0">
                <a:solidFill>
                  <a:srgbClr val="2D1185"/>
                </a:solidFill>
                <a:latin typeface="Arial" pitchFamily="34" charset="0"/>
              </a:rPr>
              <a:t>USES POLITICAL PARTY RESOURCES</a:t>
            </a:r>
          </a:p>
          <a:p>
            <a:pPr marL="1433513" lvl="2" indent="-46513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None/>
              <a:tabLst>
                <a:tab pos="1433513" algn="l"/>
              </a:tabLst>
            </a:pPr>
            <a:endParaRPr lang="en-US" sz="1800" smtClean="0">
              <a:solidFill>
                <a:srgbClr val="2D1185"/>
              </a:solidFill>
              <a:latin typeface="Arial" pitchFamily="34" charset="0"/>
            </a:endParaRPr>
          </a:p>
          <a:p>
            <a:pPr marL="1433513" lvl="2" indent="-465138">
              <a:lnSpc>
                <a:spcPct val="90000"/>
              </a:lnSpc>
              <a:spcBef>
                <a:spcPct val="0"/>
              </a:spcBef>
              <a:buClr>
                <a:srgbClr val="FFCC00"/>
              </a:buClr>
              <a:buSzPct val="150000"/>
              <a:tabLst>
                <a:tab pos="1433513" algn="l"/>
              </a:tabLst>
            </a:pPr>
            <a:r>
              <a:rPr lang="en-US" sz="1800" smtClean="0">
                <a:solidFill>
                  <a:srgbClr val="2D1185"/>
                </a:solidFill>
                <a:latin typeface="Arial" pitchFamily="34" charset="0"/>
              </a:rPr>
              <a:t>ANNOUNCES HE / SHE IS A POLITICAL PARTY CANDIDATE</a:t>
            </a:r>
          </a:p>
          <a:p>
            <a:pPr marL="682625" lvl="1" indent="-458788">
              <a:spcBef>
                <a:spcPct val="0"/>
              </a:spcBef>
              <a:buClr>
                <a:srgbClr val="E0AF12"/>
              </a:buClr>
              <a:buSzPct val="65000"/>
              <a:buFontTx/>
              <a:buChar char="•"/>
              <a:tabLst>
                <a:tab pos="1433513" algn="l"/>
              </a:tabLst>
            </a:pPr>
            <a:endParaRPr lang="en-US" sz="1800" b="1" smtClean="0">
              <a:solidFill>
                <a:srgbClr val="2D1185"/>
              </a:solidFill>
              <a:latin typeface="Arial" pitchFamily="34" charset="0"/>
            </a:endParaRPr>
          </a:p>
          <a:p>
            <a:pPr marL="682625" lvl="1" indent="-458788">
              <a:spcBef>
                <a:spcPct val="0"/>
              </a:spcBef>
              <a:buClr>
                <a:srgbClr val="FF9900"/>
              </a:buClr>
              <a:buFont typeface="Monotype Sorts" pitchFamily="2" charset="2"/>
              <a:buNone/>
              <a:tabLst>
                <a:tab pos="1433513" algn="l"/>
              </a:tabLst>
            </a:pPr>
            <a:endParaRPr lang="en-US" sz="1800" b="1" i="1" u="sng" smtClean="0">
              <a:solidFill>
                <a:srgbClr val="A50021"/>
              </a:solidFill>
              <a:latin typeface="Arial" pitchFamily="34" charset="0"/>
            </a:endParaRPr>
          </a:p>
          <a:p>
            <a:pPr marL="682625" lvl="1" indent="-458788">
              <a:spcBef>
                <a:spcPct val="0"/>
              </a:spcBef>
              <a:buClr>
                <a:srgbClr val="FF9900"/>
              </a:buClr>
              <a:buFont typeface="Monotype Sorts" pitchFamily="2" charset="2"/>
              <a:buNone/>
              <a:tabLst>
                <a:tab pos="1433513" algn="l"/>
              </a:tabLst>
            </a:pPr>
            <a:r>
              <a:rPr lang="en-US" sz="1800" b="1" i="1" u="sng" smtClean="0">
                <a:solidFill>
                  <a:srgbClr val="A50021"/>
                </a:solidFill>
                <a:latin typeface="Arial" pitchFamily="34" charset="0"/>
              </a:rPr>
              <a:t>KEY</a:t>
            </a:r>
            <a:r>
              <a:rPr lang="en-US" sz="1800" b="1" i="1" smtClean="0">
                <a:solidFill>
                  <a:srgbClr val="A50021"/>
                </a:solidFill>
                <a:latin typeface="Arial" pitchFamily="34" charset="0"/>
              </a:rPr>
              <a:t>:</a:t>
            </a:r>
            <a:r>
              <a:rPr lang="en-US" sz="1800" b="1" i="1" smtClean="0">
                <a:solidFill>
                  <a:srgbClr val="2D1185"/>
                </a:solidFill>
                <a:latin typeface="Arial" pitchFamily="34" charset="0"/>
              </a:rPr>
              <a:t>  </a:t>
            </a:r>
            <a:r>
              <a:rPr lang="en-US" sz="1800" b="1" smtClean="0">
                <a:solidFill>
                  <a:srgbClr val="2D1185"/>
                </a:solidFill>
                <a:latin typeface="Arial" pitchFamily="34" charset="0"/>
              </a:rPr>
              <a:t>EVIDENCE SHOWING PARTISAN POLITICS ENTERED A CAMPAIGN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D1588-FC96-40D0-9AAF-2EA71197FDAF}" type="slidenum">
              <a:rPr lang="en-US" smtClean="0">
                <a:latin typeface="Arial" pitchFamily="34" charset="0"/>
              </a:rPr>
              <a:pPr>
                <a:defRPr/>
              </a:pPr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114800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arlett" pitchFamily="2" charset="2"/>
              <a:buNone/>
            </a:pPr>
            <a:r>
              <a:rPr kumimoji="1" lang="en-US" sz="1800" b="1" smtClean="0">
                <a:solidFill>
                  <a:srgbClr val="2D1185"/>
                </a:solidFill>
                <a:latin typeface="Arial" pitchFamily="34" charset="0"/>
              </a:rPr>
              <a:t>	</a:t>
            </a: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5.  ENGAGE IN POLITICAL ACTIVITY WHILE —</a:t>
            </a:r>
          </a:p>
          <a:p>
            <a:pPr marL="114300" lvl="1" indent="7938">
              <a:lnSpc>
                <a:spcPct val="125000"/>
              </a:lnSpc>
              <a:spcBef>
                <a:spcPct val="0"/>
              </a:spcBef>
              <a:buClr>
                <a:srgbClr val="FFCC00"/>
              </a:buClr>
              <a:buFont typeface="Monotype Sorts" pitchFamily="2" charset="2"/>
              <a:buChar char="l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 marL="2336800" lvl="2" indent="-630238">
              <a:lnSpc>
                <a:spcPct val="125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smtClean="0">
                <a:solidFill>
                  <a:srgbClr val="2D1185"/>
                </a:solidFill>
                <a:latin typeface="Arial" pitchFamily="34" charset="0"/>
              </a:rPr>
              <a:t>ON DUTY</a:t>
            </a:r>
          </a:p>
          <a:p>
            <a:pPr marL="2336800" lvl="2" indent="-630238">
              <a:lnSpc>
                <a:spcPct val="125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 marL="2336800" lvl="2" indent="-630238">
              <a:lnSpc>
                <a:spcPct val="125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smtClean="0">
                <a:solidFill>
                  <a:srgbClr val="2D1185"/>
                </a:solidFill>
                <a:latin typeface="Arial" pitchFamily="34" charset="0"/>
              </a:rPr>
              <a:t>IN A GOVERNMENT OFFICE</a:t>
            </a:r>
          </a:p>
          <a:p>
            <a:pPr marL="2336800" lvl="2" indent="-630238">
              <a:lnSpc>
                <a:spcPct val="125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endParaRPr kumimoji="1" lang="en-US" sz="1800" b="1" smtClean="0">
              <a:solidFill>
                <a:srgbClr val="2D1185"/>
              </a:solidFill>
              <a:latin typeface="Arial" pitchFamily="34" charset="0"/>
            </a:endParaRPr>
          </a:p>
          <a:p>
            <a:pPr marL="2336800" lvl="2" indent="-630238">
              <a:lnSpc>
                <a:spcPct val="125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smtClean="0">
                <a:solidFill>
                  <a:srgbClr val="2D1185"/>
                </a:solidFill>
                <a:latin typeface="Arial" pitchFamily="34" charset="0"/>
              </a:rPr>
              <a:t>WEARING AN OFFICIAL UNIFORM</a:t>
            </a:r>
          </a:p>
          <a:p>
            <a:pPr marL="2336800" lvl="2" indent="-630238">
              <a:lnSpc>
                <a:spcPct val="125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endParaRPr kumimoji="1" lang="en-US" sz="1800" b="1" smtClean="0">
              <a:solidFill>
                <a:srgbClr val="2D1185"/>
              </a:solidFill>
              <a:latin typeface="Arial" pitchFamily="34" charset="0"/>
            </a:endParaRPr>
          </a:p>
          <a:p>
            <a:pPr marL="2336800" lvl="2" indent="-630238">
              <a:lnSpc>
                <a:spcPct val="125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r>
              <a:rPr kumimoji="1" lang="en-US" sz="1800" b="1" smtClean="0">
                <a:solidFill>
                  <a:srgbClr val="2D1185"/>
                </a:solidFill>
                <a:latin typeface="Arial" pitchFamily="34" charset="0"/>
              </a:rPr>
              <a:t>USING A GOVERNMENT VEHICLE</a:t>
            </a:r>
          </a:p>
          <a:p>
            <a:pPr marL="2336800" lvl="2" indent="-630238">
              <a:lnSpc>
                <a:spcPct val="125000"/>
              </a:lnSpc>
              <a:spcBef>
                <a:spcPct val="0"/>
              </a:spcBef>
              <a:buClr>
                <a:srgbClr val="FFCC00"/>
              </a:buClr>
              <a:buFont typeface="Wingdings" pitchFamily="2" charset="2"/>
              <a:buNone/>
            </a:pPr>
            <a:endParaRPr kumimoji="1" lang="en-US" sz="1800" b="1" smtClean="0">
              <a:solidFill>
                <a:srgbClr val="2D1185"/>
              </a:solidFill>
              <a:latin typeface="Arial" pitchFamily="34" charset="0"/>
            </a:endParaRPr>
          </a:p>
          <a:p>
            <a:pPr marL="2336800" lvl="2" indent="-630238">
              <a:lnSpc>
                <a:spcPct val="125000"/>
              </a:lnSpc>
              <a:spcBef>
                <a:spcPct val="0"/>
              </a:spcBef>
              <a:buClr>
                <a:srgbClr val="FFCC00"/>
              </a:buClr>
              <a:buFont typeface="Wingdings" pitchFamily="2" charset="2"/>
              <a:buNone/>
            </a:pPr>
            <a:endParaRPr kumimoji="1" lang="en-US" sz="1800" b="1" smtClean="0">
              <a:solidFill>
                <a:srgbClr val="2D1185"/>
              </a:solidFill>
              <a:latin typeface="Arial" pitchFamily="34" charset="0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324600" cy="762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2D1185"/>
                </a:solidFill>
              </a:rPr>
              <a:t>FEDERAL HATCH ACT DON’Ts</a:t>
            </a:r>
            <a:br>
              <a:rPr lang="en-US" sz="2000" b="1" smtClean="0">
                <a:solidFill>
                  <a:srgbClr val="2D1185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7324; 5 C.F.R. PART 734, SUBPART C</a:t>
            </a: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E67CE-42E7-4A7B-BF9B-64CD908CFE82}" type="slidenum">
              <a:rPr lang="en-US" smtClean="0">
                <a:latin typeface="Arial" pitchFamily="34" charset="0"/>
              </a:rPr>
              <a:pPr>
                <a:defRPr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324600" cy="9144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2D1185"/>
                </a:solidFill>
              </a:rPr>
              <a:t>FEDERAL HATCH ACT</a:t>
            </a:r>
            <a:r>
              <a:rPr lang="en-US" sz="1800" b="1" smtClean="0">
                <a:solidFill>
                  <a:srgbClr val="000099"/>
                </a:solidFill>
              </a:rPr>
              <a:t/>
            </a:r>
            <a:br>
              <a:rPr lang="en-US" sz="18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7324; 5 C.F.R. PART 734.101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153400" cy="365760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r>
              <a:rPr lang="en-US" sz="2000" b="1" u="sng" dirty="0" smtClean="0">
                <a:solidFill>
                  <a:srgbClr val="9A3300"/>
                </a:solidFill>
                <a:latin typeface="Arial" charset="0"/>
              </a:rPr>
              <a:t>POLITICAL ACTIVITY</a:t>
            </a:r>
            <a:r>
              <a:rPr lang="en-US" sz="2000" b="1" dirty="0" smtClean="0">
                <a:solidFill>
                  <a:srgbClr val="2D1185"/>
                </a:solidFill>
                <a:latin typeface="Arial" charset="0"/>
              </a:rPr>
              <a:t> MEANS: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2000" b="1" dirty="0" smtClean="0">
              <a:solidFill>
                <a:srgbClr val="2D1185"/>
              </a:solidFill>
              <a:latin typeface="Arial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charset="0"/>
              </a:rPr>
              <a:t>AN ACTIVITY DIRECTED TOWARD THE SUCCESS </a:t>
            </a:r>
            <a:r>
              <a:rPr lang="en-US" sz="1800" b="1" u="sng" dirty="0" smtClean="0">
                <a:solidFill>
                  <a:srgbClr val="2D1185"/>
                </a:solidFill>
                <a:latin typeface="Arial" charset="0"/>
              </a:rPr>
              <a:t>OR</a:t>
            </a:r>
            <a:r>
              <a:rPr lang="en-US" sz="1800" b="1" dirty="0" smtClean="0">
                <a:solidFill>
                  <a:srgbClr val="2D1185"/>
                </a:solidFill>
                <a:latin typeface="Arial" charset="0"/>
              </a:rPr>
              <a:t> FAILURE OF A —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1800" b="1" dirty="0" smtClean="0">
              <a:solidFill>
                <a:srgbClr val="2D1185"/>
              </a:solidFill>
              <a:latin typeface="Arial" charset="0"/>
            </a:endParaRP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charset="0"/>
              </a:rPr>
              <a:t>POLITICAL PARTY</a:t>
            </a: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endParaRPr lang="en-US" sz="1800" b="1" dirty="0" smtClean="0">
              <a:solidFill>
                <a:srgbClr val="2D1185"/>
              </a:solidFill>
              <a:latin typeface="Arial" charset="0"/>
            </a:endParaRP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charset="0"/>
              </a:rPr>
              <a:t>CANDIDATE FOR PARTISAN POLITICAL OFFICE, </a:t>
            </a:r>
            <a:r>
              <a:rPr lang="en-US" sz="1800" b="1" i="1" u="sng" dirty="0" smtClean="0">
                <a:solidFill>
                  <a:srgbClr val="2D1185"/>
                </a:solidFill>
                <a:latin typeface="Arial" charset="0"/>
              </a:rPr>
              <a:t>OR</a:t>
            </a: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endParaRPr lang="en-US" sz="1800" b="1" dirty="0" smtClean="0">
              <a:solidFill>
                <a:srgbClr val="2D1185"/>
              </a:solidFill>
              <a:latin typeface="Arial" charset="0"/>
            </a:endParaRP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charset="0"/>
              </a:rPr>
              <a:t>PARTISAN POLITICAL GROUP</a:t>
            </a:r>
            <a:endParaRPr lang="en-US" sz="1800" b="1" dirty="0" smtClean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" charset="0"/>
            </a:endParaRPr>
          </a:p>
          <a:p>
            <a:pPr marL="0" indent="0">
              <a:lnSpc>
                <a:spcPct val="130000"/>
              </a:lnSpc>
              <a:buSzPct val="150000"/>
              <a:defRPr/>
            </a:pPr>
            <a:endParaRPr lang="en-US" sz="2000" b="1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34035-137F-4E22-8CD1-F067A56897FF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381000" y="1752600"/>
            <a:ext cx="7467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200000"/>
              </a:lnSpc>
              <a:defRPr/>
            </a:pPr>
            <a:endParaRPr lang="en-US" sz="1800" i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smtClean="0">
                <a:solidFill>
                  <a:srgbClr val="000099"/>
                </a:solidFill>
              </a:rPr>
              <a:t>FEDERAL HATCH ACT 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A50021"/>
                </a:solidFill>
              </a:rPr>
              <a:t>5 U.S.C. </a:t>
            </a:r>
            <a:r>
              <a:rPr lang="en-US" sz="1600" b="1" i="1" smtClean="0">
                <a:solidFill>
                  <a:srgbClr val="A50021"/>
                </a:solidFill>
                <a:cs typeface="Arial" pitchFamily="34" charset="0"/>
              </a:rPr>
              <a:t>§ § </a:t>
            </a:r>
            <a:r>
              <a:rPr lang="en-US" sz="1600" b="1" smtClean="0">
                <a:solidFill>
                  <a:srgbClr val="A50021"/>
                </a:solidFill>
              </a:rPr>
              <a:t>7321-7326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>
              <a:buFontTx/>
              <a:buNone/>
            </a:pPr>
            <a:endParaRPr lang="en-US" sz="2400" smtClean="0">
              <a:latin typeface="Arial" pitchFamily="34" charset="0"/>
            </a:endParaRPr>
          </a:p>
          <a:p>
            <a:pPr algn="ctr">
              <a:buFontTx/>
              <a:buNone/>
            </a:pPr>
            <a:r>
              <a:rPr lang="en-US" sz="2400" b="1" u="sng" smtClean="0">
                <a:solidFill>
                  <a:srgbClr val="000099"/>
                </a:solidFill>
                <a:latin typeface="Arial" pitchFamily="34" charset="0"/>
              </a:rPr>
              <a:t>The Hatch Act:</a:t>
            </a:r>
          </a:p>
          <a:p>
            <a:pPr>
              <a:buFontTx/>
              <a:buNone/>
            </a:pPr>
            <a:endParaRPr lang="en-US" sz="2400" b="1" smtClean="0">
              <a:solidFill>
                <a:srgbClr val="000099"/>
              </a:solidFill>
              <a:latin typeface="Arial" pitchFamily="34" charset="0"/>
            </a:endParaRPr>
          </a:p>
          <a:p>
            <a:pPr algn="ctr">
              <a:buFontTx/>
              <a:buNone/>
            </a:pPr>
            <a:r>
              <a:rPr lang="en-US" sz="2000" b="1" i="1" smtClean="0">
                <a:solidFill>
                  <a:srgbClr val="000099"/>
                </a:solidFill>
                <a:latin typeface="Arial" pitchFamily="34" charset="0"/>
              </a:rPr>
              <a:t>Who is covered?</a:t>
            </a:r>
          </a:p>
          <a:p>
            <a:pPr>
              <a:buFontTx/>
              <a:buNone/>
            </a:pPr>
            <a:endParaRPr lang="en-US" sz="2400" b="1" i="1" smtClean="0">
              <a:solidFill>
                <a:srgbClr val="000099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F23E6-B015-4D29-8710-517ADC675E72}" type="slidenum">
              <a:rPr lang="en-US" smtClean="0">
                <a:latin typeface="Arial" pitchFamily="34" charset="0"/>
              </a:rPr>
              <a:pPr>
                <a:defRPr/>
              </a:pPr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324600" cy="9144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2D1185"/>
                </a:solidFill>
              </a:rPr>
              <a:t>FEDERAL HATCH ACT</a:t>
            </a:r>
            <a:r>
              <a:rPr lang="en-US" sz="1800" b="1" smtClean="0">
                <a:solidFill>
                  <a:srgbClr val="000099"/>
                </a:solidFill>
              </a:rPr>
              <a:t/>
            </a:r>
            <a:br>
              <a:rPr lang="en-US" sz="18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7324; 5 C.F.R. PART 734.101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3657600"/>
          </a:xfrm>
        </p:spPr>
        <p:txBody>
          <a:bodyPr/>
          <a:lstStyle/>
          <a:p>
            <a:pPr marL="533400" indent="-533400" algn="ctr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r>
              <a:rPr lang="en-US" sz="2000" b="1" u="sng" dirty="0" smtClean="0">
                <a:solidFill>
                  <a:srgbClr val="9A3300"/>
                </a:solidFill>
                <a:latin typeface="Arial" pitchFamily="34" charset="0"/>
              </a:rPr>
              <a:t>Not Prohibited Political Activity (Examples)</a:t>
            </a:r>
            <a:r>
              <a:rPr lang="en-US" sz="2000" b="1" dirty="0" smtClean="0">
                <a:solidFill>
                  <a:srgbClr val="2D1185"/>
                </a:solidFill>
                <a:latin typeface="Arial" pitchFamily="34" charset="0"/>
              </a:rPr>
              <a:t>:</a:t>
            </a:r>
          </a:p>
          <a:p>
            <a:pPr marL="533400" indent="-533400" algn="ctr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18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marL="533400" indent="-533400" algn="ctr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1. Displaying items with the following: </a:t>
            </a:r>
          </a:p>
          <a:p>
            <a:pPr marL="533400" indent="-5334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				NRA</a:t>
            </a:r>
          </a:p>
          <a:p>
            <a:pPr marL="2171700" lvl="4" indent="-3429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Tx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		“Repeal healthcare bill”</a:t>
            </a:r>
          </a:p>
          <a:p>
            <a:pPr marL="2171700" lvl="4" indent="-3429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Tx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		“Right-to-life”</a:t>
            </a:r>
          </a:p>
          <a:p>
            <a:pPr marL="2171700" lvl="4" indent="-3429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Tx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		“Pro-choice”</a:t>
            </a:r>
          </a:p>
          <a:p>
            <a:pPr marL="2171700" lvl="4" indent="-3429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Tx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		“I support the war”</a:t>
            </a:r>
          </a:p>
          <a:p>
            <a:pPr marL="2171700" lvl="4" indent="-3429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Tx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		“Peace not war”</a:t>
            </a:r>
          </a:p>
          <a:p>
            <a:pPr marL="2171700" lvl="4" indent="-3429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Tx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	2. Supporting or opposing ballot initiatives or pending legislation</a:t>
            </a:r>
          </a:p>
          <a:p>
            <a:pPr marL="2171700" lvl="4" indent="-3429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Tx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 </a:t>
            </a:r>
          </a:p>
          <a:p>
            <a:pPr marL="1411288" lvl="2" indent="-3810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defRPr/>
            </a:pPr>
            <a:endParaRPr lang="en-US" sz="18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marL="1411288" lvl="2" indent="-3810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defRPr/>
            </a:pPr>
            <a:endParaRPr lang="en-US" sz="18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marL="533400" indent="-533400" algn="ctr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20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marL="533400" indent="-5334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20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marL="533400" indent="-53340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2000" b="1" dirty="0" smtClean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" pitchFamily="34" charset="0"/>
            </a:endParaRPr>
          </a:p>
          <a:p>
            <a:pPr marL="533400" indent="-533400">
              <a:lnSpc>
                <a:spcPct val="130000"/>
              </a:lnSpc>
              <a:defRPr/>
            </a:pPr>
            <a:endParaRPr lang="en-US" sz="1800" b="1" dirty="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24DF0-36E5-4328-B62E-BB234700FE14}" type="slidenum">
              <a:rPr lang="en-US" smtClean="0">
                <a:latin typeface="Arial" pitchFamily="34" charset="0"/>
              </a:rPr>
              <a:pPr>
                <a:defRPr/>
              </a:pPr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324600" cy="9144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2D1185"/>
                </a:solidFill>
              </a:rPr>
              <a:t>FEDERAL HATCH ACT</a:t>
            </a:r>
            <a:r>
              <a:rPr lang="en-US" sz="1800" b="1" smtClean="0">
                <a:solidFill>
                  <a:srgbClr val="000099"/>
                </a:solidFill>
              </a:rPr>
              <a:t/>
            </a:r>
            <a:br>
              <a:rPr lang="en-US" sz="18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7324; 5 C.F.R. PART 734.101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419600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r>
              <a:rPr lang="en-US" sz="2000" b="1" u="sng" dirty="0" smtClean="0">
                <a:solidFill>
                  <a:srgbClr val="9A3300"/>
                </a:solidFill>
                <a:latin typeface="Arial" pitchFamily="34" charset="0"/>
              </a:rPr>
              <a:t>Prohibited Political Activity (Issues)</a:t>
            </a:r>
            <a:r>
              <a:rPr lang="en-US" sz="2000" b="1" dirty="0" smtClean="0">
                <a:solidFill>
                  <a:srgbClr val="2D1185"/>
                </a:solidFill>
                <a:latin typeface="Arial" pitchFamily="34" charset="0"/>
              </a:rPr>
              <a:t>: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20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Buttons, posters and T-shirts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Screen savers 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E-mails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Blogs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Social media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Telecommuting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Candidate photographs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Tx/>
              <a:buChar char="•"/>
              <a:defRPr/>
            </a:pPr>
            <a:endParaRPr lang="en-US" sz="18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Tx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(An employee’s personal vehicle </a:t>
            </a:r>
            <a:r>
              <a:rPr kumimoji="1" lang="en-US" sz="1800" u="sng" dirty="0" smtClean="0">
                <a:solidFill>
                  <a:srgbClr val="009900"/>
                </a:solidFill>
                <a:latin typeface="Arial" pitchFamily="34" charset="0"/>
              </a:rPr>
              <a:t>may</a:t>
            </a: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 have a political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Tx/>
              <a:buNone/>
              <a:defRPr/>
            </a:pPr>
            <a:r>
              <a:rPr lang="en-US" sz="1800" b="1" dirty="0" smtClean="0">
                <a:solidFill>
                  <a:srgbClr val="2D1185"/>
                </a:solidFill>
                <a:latin typeface="Arial" pitchFamily="34" charset="0"/>
              </a:rPr>
              <a:t> bumper sticker.)  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18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4000" b="1" dirty="0" smtClean="0">
              <a:solidFill>
                <a:srgbClr val="2D1185"/>
              </a:solidFill>
              <a:latin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CC9900"/>
              </a:buClr>
              <a:buSzPct val="65000"/>
              <a:buFont typeface="Monotype Sorts" pitchFamily="2" charset="2"/>
              <a:buNone/>
              <a:defRPr/>
            </a:pPr>
            <a:endParaRPr lang="en-US" sz="4000" b="1" dirty="0" smtClean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" pitchFamily="34" charset="0"/>
            </a:endParaRPr>
          </a:p>
          <a:p>
            <a:pPr marL="0" indent="0">
              <a:lnSpc>
                <a:spcPct val="130000"/>
              </a:lnSpc>
              <a:defRPr/>
            </a:pPr>
            <a:endParaRPr lang="en-US" sz="3600" b="1" dirty="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B5034-0260-41DF-A3E8-204F89135252}" type="slidenum">
              <a:rPr lang="en-US" smtClean="0">
                <a:latin typeface="Arial" pitchFamily="34" charset="0"/>
              </a:rPr>
              <a:pPr>
                <a:defRPr/>
              </a:pPr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91000"/>
          </a:xfrm>
        </p:spPr>
        <p:txBody>
          <a:bodyPr/>
          <a:lstStyle/>
          <a:p>
            <a:pPr marL="463550" indent="-463550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b="1" i="1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sz="2400" b="1" u="sng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r>
              <a:rPr kumimoji="1" lang="en-US" sz="2400" b="1" u="sng" smtClean="0">
                <a:solidFill>
                  <a:srgbClr val="000099"/>
                </a:solidFill>
                <a:latin typeface="Arial" pitchFamily="34" charset="0"/>
              </a:rPr>
              <a:t>The Hatch Act:</a:t>
            </a: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sz="2000" b="1" i="1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r>
              <a:rPr kumimoji="1" lang="en-US" sz="2000" b="1" i="1" smtClean="0">
                <a:solidFill>
                  <a:srgbClr val="000099"/>
                </a:solidFill>
                <a:latin typeface="Arial" pitchFamily="34" charset="0"/>
              </a:rPr>
              <a:t>What additional prohibitions apply to further restricted employees?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324600" cy="685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FEDERAL HATCH ACT 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D</a:t>
            </a: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127DC-E8C1-4AC0-B69B-FB84A5E3B643}" type="slidenum">
              <a:rPr 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Font typeface="Century Gothic" pitchFamily="34" charset="0"/>
              <a:buNone/>
            </a:pP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FURTHER RESTRICTED EMPLOYEES MAY</a:t>
            </a:r>
            <a:r>
              <a:rPr kumimoji="1" lang="en-US" sz="1800" b="1" smtClean="0">
                <a:solidFill>
                  <a:srgbClr val="2D1185"/>
                </a:solidFill>
                <a:latin typeface="Arial" pitchFamily="34" charset="0"/>
              </a:rPr>
              <a:t> </a:t>
            </a:r>
            <a:r>
              <a:rPr kumimoji="1" lang="en-US" sz="1800" b="1" i="1" u="sng" smtClean="0">
                <a:solidFill>
                  <a:srgbClr val="9A3300"/>
                </a:solidFill>
                <a:latin typeface="Arial" pitchFamily="34" charset="0"/>
              </a:rPr>
              <a:t>NOT</a:t>
            </a:r>
            <a:r>
              <a:rPr kumimoji="1" lang="en-US" sz="1800" smtClean="0">
                <a:solidFill>
                  <a:srgbClr val="2D1185"/>
                </a:solidFill>
                <a:latin typeface="Arial" pitchFamily="34" charset="0"/>
              </a:rPr>
              <a:t> </a:t>
            </a: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ENGAGE IN PARTISAN POLITICAL CAMPAIGNING AND POLITICAL MANAGEMENT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Font typeface="Century Gothic" pitchFamily="34" charset="0"/>
              <a:buNone/>
            </a:pPr>
            <a:endParaRPr kumimoji="1"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682625" lvl="1" indent="-220663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Font typeface="Century Gothic" pitchFamily="34" charset="0"/>
              <a:buNone/>
            </a:pPr>
            <a:r>
              <a:rPr kumimoji="1" lang="en-US" sz="1600" b="1" i="1" u="sng" smtClean="0">
                <a:solidFill>
                  <a:srgbClr val="000099"/>
                </a:solidFill>
                <a:latin typeface="Arial" pitchFamily="34" charset="0"/>
              </a:rPr>
              <a:t>EXAMPLES</a:t>
            </a:r>
            <a:r>
              <a:rPr kumimoji="1" lang="en-US" sz="1600" b="1" i="1" smtClean="0">
                <a:solidFill>
                  <a:srgbClr val="000099"/>
                </a:solidFill>
                <a:latin typeface="Arial" pitchFamily="34" charset="0"/>
              </a:rPr>
              <a:t>:</a:t>
            </a: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Font typeface="Century Gothic" pitchFamily="34" charset="0"/>
              <a:buNone/>
            </a:pPr>
            <a:endParaRPr kumimoji="1" lang="en-US" sz="1600" b="1" i="1" smtClean="0">
              <a:solidFill>
                <a:srgbClr val="000099"/>
              </a:solidFill>
              <a:latin typeface="Arial" pitchFamily="34" charset="0"/>
            </a:endParaRP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600" b="1" smtClean="0">
                <a:solidFill>
                  <a:srgbClr val="000099"/>
                </a:solidFill>
                <a:latin typeface="Arial" pitchFamily="34" charset="0"/>
              </a:rPr>
              <a:t>VOLUNTEER FOR A PARTISAN POLITICAL CAMPAIGN</a:t>
            </a: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endParaRPr kumimoji="1" lang="en-US" sz="16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600" b="1" smtClean="0">
                <a:solidFill>
                  <a:srgbClr val="000099"/>
                </a:solidFill>
                <a:latin typeface="Arial" pitchFamily="34" charset="0"/>
              </a:rPr>
              <a:t>MAKE CAMPAIGN SPEECHES</a:t>
            </a: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endParaRPr kumimoji="1" lang="en-US" sz="16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600" b="1" smtClean="0">
                <a:solidFill>
                  <a:srgbClr val="000099"/>
                </a:solidFill>
                <a:latin typeface="Arial" pitchFamily="34" charset="0"/>
              </a:rPr>
              <a:t>DISTRIBUTE CAMPAIGN LITERATURE</a:t>
            </a: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endParaRPr kumimoji="1" lang="en-US" sz="16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600" b="1" smtClean="0">
                <a:solidFill>
                  <a:srgbClr val="000099"/>
                </a:solidFill>
                <a:latin typeface="Arial" pitchFamily="34" charset="0"/>
              </a:rPr>
              <a:t>ORGANIZE A POLITICAL RALLY, MEETING OR FUNDRAISER</a:t>
            </a: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endParaRPr kumimoji="1" lang="en-US" sz="16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600" b="1" smtClean="0">
                <a:solidFill>
                  <a:srgbClr val="000099"/>
                </a:solidFill>
                <a:latin typeface="Arial" pitchFamily="34" charset="0"/>
              </a:rPr>
              <a:t>HOLD POLITICAL PARTY OFFICE OR BE A PARTY DELEGATE</a:t>
            </a: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endParaRPr kumimoji="1" lang="en-US" sz="16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600" b="1" smtClean="0">
                <a:solidFill>
                  <a:srgbClr val="000099"/>
                </a:solidFill>
                <a:latin typeface="Arial" pitchFamily="34" charset="0"/>
              </a:rPr>
              <a:t>PARTICIPATE IN PARTISAN VOTER REGISTRATION DRIVES</a:t>
            </a: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endParaRPr kumimoji="1" lang="en-US" sz="16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1374775" lvl="3" indent="-347663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600" b="1" smtClean="0">
                <a:solidFill>
                  <a:srgbClr val="000099"/>
                </a:solidFill>
                <a:latin typeface="Arial" pitchFamily="34" charset="0"/>
              </a:rPr>
              <a:t>CIRCULATE NOMINATING PETITIONS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SzPct val="150000"/>
            </a:pPr>
            <a:endParaRPr kumimoji="1"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Font typeface="Century Gothic" pitchFamily="34" charset="0"/>
              <a:buNone/>
            </a:pPr>
            <a:r>
              <a:rPr kumimoji="1" lang="en-US" sz="1800" b="1" i="1" u="sng" smtClean="0">
                <a:solidFill>
                  <a:srgbClr val="A50021"/>
                </a:solidFill>
                <a:latin typeface="Arial" pitchFamily="34" charset="0"/>
              </a:rPr>
              <a:t>KEY</a:t>
            </a:r>
            <a:r>
              <a:rPr kumimoji="1" lang="en-US" sz="1800" b="1" i="1" smtClean="0">
                <a:solidFill>
                  <a:srgbClr val="A50021"/>
                </a:solidFill>
                <a:latin typeface="Arial" pitchFamily="34" charset="0"/>
              </a:rPr>
              <a:t>:</a:t>
            </a:r>
            <a:r>
              <a:rPr kumimoji="1" lang="en-US" sz="1800" b="1" i="1" smtClean="0">
                <a:solidFill>
                  <a:srgbClr val="000099"/>
                </a:solidFill>
                <a:latin typeface="Arial" pitchFamily="34" charset="0"/>
              </a:rPr>
              <a:t>	</a:t>
            </a: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NO ACTIVITY IN CONCERT WITH A POLITICAL PARTY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FF9900"/>
              </a:buClr>
              <a:buFont typeface="Century Gothic" pitchFamily="34" charset="0"/>
              <a:buNone/>
            </a:pP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	OR CANDIDATE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324600" cy="762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FEDERAL HATCH ACT </a:t>
            </a:r>
            <a:r>
              <a:rPr lang="en-US" sz="2000" b="1" i="1" u="sng" smtClean="0">
                <a:solidFill>
                  <a:srgbClr val="000099"/>
                </a:solidFill>
              </a:rPr>
              <a:t>DON’Ts</a:t>
            </a:r>
            <a:r>
              <a:rPr lang="en-US" sz="2000" b="1" i="1" smtClean="0">
                <a:solidFill>
                  <a:srgbClr val="000099"/>
                </a:solidFill>
              </a:rPr>
              <a:t>:</a:t>
            </a:r>
            <a:br>
              <a:rPr lang="en-US" sz="2000" b="1" i="1" smtClean="0">
                <a:solidFill>
                  <a:srgbClr val="000099"/>
                </a:solidFill>
              </a:rPr>
            </a:br>
            <a:r>
              <a:rPr lang="en-US" sz="2000" b="1" smtClean="0">
                <a:solidFill>
                  <a:srgbClr val="000099"/>
                </a:solidFill>
              </a:rPr>
              <a:t>FURTHER RESTRICTED EMPLOYEES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D</a:t>
            </a: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C97A-D05C-4EB3-B055-4C95DFAF4DBA}" type="slidenum">
              <a:rPr lang="en-US" smtClean="0">
                <a:latin typeface="Arial" pitchFamily="34" charset="0"/>
              </a:rPr>
              <a:pPr>
                <a:defRPr/>
              </a:pPr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91000"/>
          </a:xfrm>
        </p:spPr>
        <p:txBody>
          <a:bodyPr/>
          <a:lstStyle/>
          <a:p>
            <a:pPr marL="463550" indent="-463550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b="1" i="1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sz="2400" b="1" u="sng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r>
              <a:rPr kumimoji="1" lang="en-US" sz="2400" b="1" u="sng" smtClean="0">
                <a:solidFill>
                  <a:srgbClr val="000099"/>
                </a:solidFill>
                <a:latin typeface="Arial" pitchFamily="34" charset="0"/>
              </a:rPr>
              <a:t>The Hatch Act:</a:t>
            </a: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sz="2000" b="1" i="1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r>
              <a:rPr kumimoji="1" lang="en-US" sz="2000" b="1" i="1" smtClean="0">
                <a:solidFill>
                  <a:srgbClr val="000099"/>
                </a:solidFill>
                <a:latin typeface="Arial" pitchFamily="34" charset="0"/>
              </a:rPr>
              <a:t>What may further restricted employees do?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324600" cy="685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FEDERAL HATCH ACT 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D</a:t>
            </a: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7CF01-5B3A-49E5-ABCC-2300B4D9EA3B}" type="slidenum">
              <a:rPr lang="en-US" smtClean="0">
                <a:latin typeface="Arial" pitchFamily="34" charset="0"/>
              </a:rPr>
              <a:pPr>
                <a:defRPr/>
              </a:pPr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153400" cy="411480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60000"/>
              <a:buFont typeface="Marlett" pitchFamily="2" charset="2"/>
              <a:buNone/>
            </a:pP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FURTHER RESTRICTED EMPLOYEES </a:t>
            </a:r>
            <a:r>
              <a:rPr kumimoji="1" lang="en-US" sz="1800" b="1" i="1" u="sng" smtClean="0">
                <a:solidFill>
                  <a:srgbClr val="009900"/>
                </a:solidFill>
                <a:latin typeface="Arial" pitchFamily="34" charset="0"/>
              </a:rPr>
              <a:t>MAY</a:t>
            </a: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 —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60000"/>
              <a:buFont typeface="Marlett" pitchFamily="2" charset="2"/>
              <a:buNone/>
            </a:pPr>
            <a:endParaRPr kumimoji="1"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JOIN POLITICAL CLUBS OR PARTIES</a:t>
            </a: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endParaRPr kumimoji="1"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EXPRESS OPINIONS ABOUT CANDIDATES AND ISSUES</a:t>
            </a: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endParaRPr kumimoji="1"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SIGN NOMINATING PETITIONS</a:t>
            </a: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endParaRPr kumimoji="1"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ATTEND POLITICAL RALLIES AND CONVENTIONS</a:t>
            </a: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endParaRPr kumimoji="1" lang="en-US" sz="1800" b="1" smtClean="0">
              <a:solidFill>
                <a:srgbClr val="000099"/>
              </a:solidFill>
              <a:latin typeface="Arial" pitchFamily="34" charset="0"/>
            </a:endParaRP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SzPct val="150000"/>
              <a:buFontTx/>
              <a:buChar char="•"/>
            </a:pP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PARTICIPATE IN NONPARTISAN ACTIVITIES</a:t>
            </a:r>
          </a:p>
          <a:p>
            <a:pPr marL="915988" lvl="1" indent="-458788">
              <a:lnSpc>
                <a:spcPct val="120000"/>
              </a:lnSpc>
              <a:spcBef>
                <a:spcPct val="0"/>
              </a:spcBef>
              <a:buClr>
                <a:srgbClr val="FFCC00"/>
              </a:buClr>
              <a:buFont typeface="Monotype Sorts" pitchFamily="2" charset="2"/>
              <a:buNone/>
            </a:pPr>
            <a:endParaRPr kumimoji="1" lang="en-US" sz="1800" b="1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24600" cy="9144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FEDERAL HATCH ACT DOs: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2000" b="1" smtClean="0">
                <a:solidFill>
                  <a:srgbClr val="000099"/>
                </a:solidFill>
              </a:rPr>
              <a:t>FURTHER RESTRICTED EMPLOYEES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D</a:t>
            </a:r>
            <a:endParaRPr lang="en-US" sz="16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8F211-FFB1-4311-952E-AB75C91C4B36}" type="slidenum">
              <a:rPr lang="en-US" smtClean="0">
                <a:latin typeface="Arial" pitchFamily="34" charset="0"/>
              </a:rPr>
              <a:pPr>
                <a:defRPr/>
              </a:pPr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533400" y="2057400"/>
            <a:ext cx="7315200" cy="34448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143000" lvl="1" indent="-571500" eaLnBrk="0" hangingPunct="0"/>
            <a:endParaRPr lang="en-US" sz="2000">
              <a:solidFill>
                <a:srgbClr val="2D1185"/>
              </a:solidFill>
            </a:endParaRPr>
          </a:p>
          <a:p>
            <a:pPr marL="1143000" lvl="1" indent="-571500" eaLnBrk="0" hangingPunct="0"/>
            <a:r>
              <a:rPr lang="en-US" sz="2000">
                <a:solidFill>
                  <a:srgbClr val="2D1185"/>
                </a:solidFill>
              </a:rPr>
              <a:t>MERIT SYSTEMS PROTECTION BOARD MAY ORDER EMPLOYEE’S —</a:t>
            </a:r>
          </a:p>
          <a:p>
            <a:pPr marL="1143000" lvl="1" indent="-571500" eaLnBrk="0" hangingPunct="0"/>
            <a:endParaRPr lang="en-US" sz="2000">
              <a:solidFill>
                <a:srgbClr val="2D1185"/>
              </a:solidFill>
            </a:endParaRPr>
          </a:p>
          <a:p>
            <a:pPr marL="2286000" lvl="2" eaLnBrk="0" hangingPunct="0">
              <a:buClr>
                <a:srgbClr val="FFCC00"/>
              </a:buClr>
              <a:buFont typeface="Arial" pitchFamily="34" charset="0"/>
              <a:buChar char="●"/>
            </a:pPr>
            <a:r>
              <a:rPr lang="en-US" sz="2000">
                <a:solidFill>
                  <a:srgbClr val="2D1185"/>
                </a:solidFill>
              </a:rPr>
              <a:t>	REMOVAL</a:t>
            </a:r>
          </a:p>
          <a:p>
            <a:pPr marL="2286000" lvl="2" eaLnBrk="0" hangingPunct="0">
              <a:buClr>
                <a:srgbClr val="FFCC00"/>
              </a:buClr>
              <a:buFont typeface="Arial" pitchFamily="34" charset="0"/>
              <a:buChar char="●"/>
            </a:pPr>
            <a:endParaRPr lang="en-US" sz="2000" i="1" u="sng">
              <a:solidFill>
                <a:srgbClr val="2D1185"/>
              </a:solidFill>
            </a:endParaRPr>
          </a:p>
          <a:p>
            <a:pPr marL="2286000" lvl="2" eaLnBrk="0" hangingPunct="0">
              <a:buClr>
                <a:srgbClr val="FFCC00"/>
              </a:buClr>
              <a:buFont typeface="Arial" pitchFamily="34" charset="0"/>
              <a:buNone/>
            </a:pPr>
            <a:r>
              <a:rPr lang="en-US" sz="2000">
                <a:solidFill>
                  <a:srgbClr val="2D1185"/>
                </a:solidFill>
              </a:rPr>
              <a:t>	</a:t>
            </a:r>
            <a:r>
              <a:rPr lang="en-US" sz="2000" i="1" u="sng">
                <a:solidFill>
                  <a:srgbClr val="2D1185"/>
                </a:solidFill>
              </a:rPr>
              <a:t>OR</a:t>
            </a:r>
            <a:endParaRPr lang="en-US" sz="2000">
              <a:solidFill>
                <a:srgbClr val="2D1185"/>
              </a:solidFill>
            </a:endParaRPr>
          </a:p>
          <a:p>
            <a:pPr marL="2286000" lvl="2" eaLnBrk="0" hangingPunct="0">
              <a:buClr>
                <a:srgbClr val="FFCC00"/>
              </a:buClr>
              <a:buFont typeface="Arial" pitchFamily="34" charset="0"/>
              <a:buChar char="●"/>
            </a:pPr>
            <a:endParaRPr lang="en-US" sz="2000">
              <a:solidFill>
                <a:srgbClr val="2D1185"/>
              </a:solidFill>
            </a:endParaRPr>
          </a:p>
          <a:p>
            <a:pPr marL="2286000" lvl="2" eaLnBrk="0" hangingPunct="0">
              <a:buClr>
                <a:srgbClr val="FFCC00"/>
              </a:buClr>
              <a:buFont typeface="Arial" pitchFamily="34" charset="0"/>
              <a:buChar char="●"/>
            </a:pPr>
            <a:r>
              <a:rPr lang="en-US" sz="2000">
                <a:solidFill>
                  <a:srgbClr val="2D1185"/>
                </a:solidFill>
              </a:rPr>
              <a:t>	SUSPENSION (30-DAY MINIMUM)</a:t>
            </a:r>
            <a:endParaRPr lang="en-US" sz="2000">
              <a:solidFill>
                <a:srgbClr val="000099"/>
              </a:solidFill>
            </a:endParaRPr>
          </a:p>
          <a:p>
            <a:pPr eaLnBrk="0" hangingPunct="0">
              <a:buClr>
                <a:schemeClr val="tx1"/>
              </a:buClr>
              <a:buSzPct val="60000"/>
              <a:buFont typeface="Marlett" pitchFamily="2" charset="2"/>
              <a:buNone/>
            </a:pPr>
            <a:endParaRPr kumimoji="1" lang="en-US" sz="2000">
              <a:solidFill>
                <a:srgbClr val="000099"/>
              </a:solidFill>
              <a:latin typeface="Century Gothic" pitchFamily="34" charset="0"/>
            </a:endParaRPr>
          </a:p>
          <a:p>
            <a:pPr eaLnBrk="0" hangingPunct="0">
              <a:buClr>
                <a:schemeClr val="tx1"/>
              </a:buClr>
              <a:buSzPct val="60000"/>
              <a:buFont typeface="Marlett" pitchFamily="2" charset="2"/>
              <a:buNone/>
            </a:pPr>
            <a:endParaRPr kumimoji="1" lang="en-US" sz="2000">
              <a:solidFill>
                <a:srgbClr val="000099"/>
              </a:solidFill>
              <a:latin typeface="Century Gothic" pitchFamily="34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543800" cy="685800"/>
          </a:xfrm>
        </p:spPr>
        <p:txBody>
          <a:bodyPr anchor="b"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DISCIPLINARY ACTION (Penalties)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663300"/>
                </a:solidFill>
              </a:rPr>
              <a:t>5 U.S.C. § 7326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B225E-1B58-4D35-9C4A-85729DFD76D4}" type="slidenum">
              <a:rPr lang="en-US" smtClean="0">
                <a:latin typeface="Arial" pitchFamily="34" charset="0"/>
              </a:rPr>
              <a:pPr>
                <a:defRPr/>
              </a:pPr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33400" y="2211388"/>
            <a:ext cx="815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81538" indent="-4681538" eaLnBrk="0" hangingPunct="0">
              <a:lnSpc>
                <a:spcPct val="160000"/>
              </a:lnSpc>
              <a:buClr>
                <a:schemeClr val="tx1"/>
              </a:buClr>
              <a:buSzPct val="60000"/>
              <a:buFont typeface="Marlett" pitchFamily="2" charset="2"/>
              <a:buNone/>
            </a:pPr>
            <a:r>
              <a:rPr kumimoji="1" lang="en-US" sz="2000" u="sng" dirty="0">
                <a:solidFill>
                  <a:srgbClr val="2D1185"/>
                </a:solidFill>
              </a:rPr>
              <a:t>HATCH ACT UNIT</a:t>
            </a:r>
            <a:r>
              <a:rPr kumimoji="1" lang="en-US" sz="2000" dirty="0">
                <a:solidFill>
                  <a:srgbClr val="2D1185"/>
                </a:solidFill>
              </a:rPr>
              <a:t>:	(800) 85-HATCH</a:t>
            </a:r>
          </a:p>
          <a:p>
            <a:pPr marL="4681538" indent="-4681538" eaLnBrk="0" hangingPunct="0">
              <a:lnSpc>
                <a:spcPct val="160000"/>
              </a:lnSpc>
              <a:buClr>
                <a:schemeClr val="tx1"/>
              </a:buClr>
              <a:buSzPct val="60000"/>
              <a:buFont typeface="Marlett" pitchFamily="2" charset="2"/>
              <a:buNone/>
            </a:pPr>
            <a:r>
              <a:rPr kumimoji="1" lang="en-US" sz="2000" dirty="0">
                <a:solidFill>
                  <a:srgbClr val="2D1185"/>
                </a:solidFill>
              </a:rPr>
              <a:t>	(202) 254-3650</a:t>
            </a:r>
          </a:p>
          <a:p>
            <a:pPr marL="4681538" indent="-4681538" eaLnBrk="0" hangingPunct="0">
              <a:lnSpc>
                <a:spcPct val="160000"/>
              </a:lnSpc>
              <a:buClr>
                <a:schemeClr val="tx1"/>
              </a:buClr>
              <a:buSzPct val="60000"/>
              <a:buFont typeface="Marlett" pitchFamily="2" charset="2"/>
              <a:buNone/>
            </a:pPr>
            <a:r>
              <a:rPr kumimoji="1" lang="en-US" sz="2000" dirty="0">
                <a:solidFill>
                  <a:srgbClr val="2D1185"/>
                </a:solidFill>
              </a:rPr>
              <a:t>	</a:t>
            </a:r>
            <a:r>
              <a:rPr kumimoji="1" lang="en-US" sz="2000" i="1" u="sng" dirty="0">
                <a:solidFill>
                  <a:srgbClr val="2D1185"/>
                </a:solidFill>
              </a:rPr>
              <a:t>hatchact@osc.gov</a:t>
            </a:r>
          </a:p>
          <a:p>
            <a:pPr marL="4681538" indent="-4681538" eaLnBrk="0" hangingPunct="0">
              <a:lnSpc>
                <a:spcPct val="160000"/>
              </a:lnSpc>
              <a:buClr>
                <a:schemeClr val="tx1"/>
              </a:buClr>
              <a:buSzPct val="60000"/>
              <a:buFont typeface="Marlett" pitchFamily="2" charset="2"/>
              <a:buNone/>
            </a:pPr>
            <a:endParaRPr kumimoji="1" lang="en-US" sz="2000" u="sng" dirty="0">
              <a:solidFill>
                <a:srgbClr val="2D1185"/>
              </a:solidFill>
            </a:endParaRPr>
          </a:p>
          <a:p>
            <a:pPr marL="4681538" indent="-4681538" eaLnBrk="0" hangingPunct="0">
              <a:lnSpc>
                <a:spcPct val="160000"/>
              </a:lnSpc>
              <a:buClr>
                <a:schemeClr val="tx1"/>
              </a:buClr>
              <a:buSzPct val="60000"/>
              <a:buFont typeface="Marlett" pitchFamily="2" charset="2"/>
              <a:buNone/>
            </a:pPr>
            <a:r>
              <a:rPr kumimoji="1" lang="en-US" sz="2000" u="sng" dirty="0">
                <a:solidFill>
                  <a:srgbClr val="2D1185"/>
                </a:solidFill>
              </a:rPr>
              <a:t>OSC SPEAKERS / OUTREACH</a:t>
            </a:r>
            <a:r>
              <a:rPr kumimoji="1" lang="en-US" sz="2000" dirty="0">
                <a:solidFill>
                  <a:srgbClr val="2D1185"/>
                </a:solidFill>
              </a:rPr>
              <a:t>:	(202) </a:t>
            </a:r>
            <a:r>
              <a:rPr kumimoji="1" lang="en-US" sz="2000" dirty="0" smtClean="0">
                <a:solidFill>
                  <a:srgbClr val="2D1185"/>
                </a:solidFill>
              </a:rPr>
              <a:t>254-3600</a:t>
            </a:r>
            <a:endParaRPr kumimoji="1" lang="en-US" sz="2000" dirty="0">
              <a:solidFill>
                <a:srgbClr val="2D1185"/>
              </a:solidFill>
            </a:endParaRPr>
          </a:p>
        </p:txBody>
      </p:sp>
      <p:sp>
        <p:nvSpPr>
          <p:cNvPr id="26628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324600" cy="609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2D1185"/>
                </a:solidFill>
              </a:rPr>
              <a:t>FEDERAL HATCH ACT:</a:t>
            </a:r>
            <a:br>
              <a:rPr lang="en-US" sz="2000" b="1" smtClean="0">
                <a:solidFill>
                  <a:srgbClr val="2D1185"/>
                </a:solidFill>
              </a:rPr>
            </a:br>
            <a:r>
              <a:rPr lang="en-US" sz="2000" b="1" smtClean="0">
                <a:solidFill>
                  <a:srgbClr val="2D1185"/>
                </a:solidFill>
              </a:rPr>
              <a:t>OSC PHONE / E-MAIL CONTACTS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69493-B0EB-4CC0-B18C-A52CA490C2B3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239000" cy="685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FEDERAL HATCH ACT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i="1" smtClean="0">
                <a:solidFill>
                  <a:srgbClr val="9A3300"/>
                </a:solidFill>
              </a:rPr>
              <a:t>5 U.S.C. </a:t>
            </a:r>
            <a:r>
              <a:rPr lang="en-US" sz="1600" b="1" i="1" smtClean="0">
                <a:solidFill>
                  <a:srgbClr val="9A3300"/>
                </a:solidFill>
                <a:cs typeface="Arial" pitchFamily="34" charset="0"/>
              </a:rPr>
              <a:t>§ § 7321-7326</a:t>
            </a:r>
            <a:endParaRPr lang="en-US" sz="1600" b="1" i="1" smtClean="0">
              <a:solidFill>
                <a:srgbClr val="9A3300"/>
              </a:solidFill>
            </a:endParaRPr>
          </a:p>
        </p:txBody>
      </p:sp>
      <p:graphicFrame>
        <p:nvGraphicFramePr>
          <p:cNvPr id="179203" name="Group 3"/>
          <p:cNvGraphicFramePr>
            <a:graphicFrameLocks noGrp="1"/>
          </p:cNvGraphicFramePr>
          <p:nvPr/>
        </p:nvGraphicFramePr>
        <p:xfrm>
          <a:off x="1219200" y="2362200"/>
          <a:ext cx="6705600" cy="3886200"/>
        </p:xfrm>
        <a:graphic>
          <a:graphicData uri="http://schemas.openxmlformats.org/drawingml/2006/table">
            <a:tbl>
              <a:tblPr/>
              <a:tblGrid>
                <a:gridCol w="3352800"/>
                <a:gridCol w="3352800"/>
              </a:tblGrid>
              <a:tr h="3886200">
                <a:tc>
                  <a:txBody>
                    <a:bodyPr/>
                    <a:lstStyle/>
                    <a:p>
                      <a:pPr marL="231775" marR="0" lvl="0" indent="-635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l"/>
                        </a:tabLst>
                        <a:defRPr/>
                      </a:pPr>
                      <a:r>
                        <a:rPr kumimoji="0" lang="en-US" sz="20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MORE RESTRICTED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1775" marR="0" lvl="0" indent="-635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1775" marR="0" lvl="0" indent="-635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CERTAIN POSITIONS</a:t>
                      </a:r>
                    </a:p>
                    <a:p>
                      <a:pPr marL="231775" marR="0" lvl="0" indent="-635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(e.g., career SES)</a:t>
                      </a:r>
                    </a:p>
                    <a:p>
                      <a:pPr marL="231775" marR="0" lvl="0" indent="-635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1775" marR="0" lvl="0" indent="-635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EMPLOYEES OF INTELLIGENCE- AND ENFORCEMENT-TYPE</a:t>
                      </a:r>
                    </a:p>
                    <a:p>
                      <a:pPr marL="231775" marR="0" lvl="0" indent="-635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97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AGENCIES</a:t>
                      </a:r>
                    </a:p>
                    <a:p>
                      <a:pPr marL="231775" marR="0" lvl="0" indent="-635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 typeface="Century Gothic" pitchFamily="34" charset="0"/>
                        <a:buChar char="●"/>
                        <a:tabLst>
                          <a:tab pos="7397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	EXCEPT  PAS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88975" marR="0" lvl="0" indent="-344488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8975" algn="l"/>
                        </a:tabLst>
                        <a:defRPr/>
                      </a:pPr>
                      <a:r>
                        <a:rPr kumimoji="0" lang="en-US" sz="20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LESS RESTRICTED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88975" marR="0" lvl="0" indent="-344488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8975" algn="l"/>
                        </a:tabLst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1185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88975" marR="0" lvl="0" indent="-344488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89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 OTHERS</a:t>
                      </a:r>
                    </a:p>
                    <a:p>
                      <a:pPr marL="688975" marR="0" lvl="0" indent="-344488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8975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88975" marR="0" lvl="0" indent="-344488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 typeface="Century Gothic" pitchFamily="34" charset="0"/>
                        <a:buChar char="●"/>
                        <a:tabLst>
                          <a:tab pos="6889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GS</a:t>
                      </a:r>
                    </a:p>
                    <a:p>
                      <a:pPr marL="688975" marR="0" lvl="0" indent="-344488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 typeface="Century Gothic" pitchFamily="34" charset="0"/>
                        <a:buChar char="●"/>
                        <a:tabLst>
                          <a:tab pos="6889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WG</a:t>
                      </a:r>
                    </a:p>
                    <a:p>
                      <a:pPr marL="688975" marR="0" lvl="0" indent="-344488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 typeface="Century Gothic" pitchFamily="34" charset="0"/>
                        <a:buChar char="●"/>
                        <a:tabLst>
                          <a:tab pos="6889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PAS</a:t>
                      </a:r>
                    </a:p>
                    <a:p>
                      <a:pPr marL="688975" marR="0" lvl="0" indent="-344488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 typeface="Century Gothic" pitchFamily="34" charset="0"/>
                        <a:buChar char="●"/>
                        <a:tabLst>
                          <a:tab pos="6889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SCHEDULE C</a:t>
                      </a:r>
                    </a:p>
                    <a:p>
                      <a:pPr marL="688975" marR="0" lvl="0" indent="-344488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 typeface="Century Gothic" pitchFamily="34" charset="0"/>
                        <a:buChar char="●"/>
                        <a:tabLst>
                          <a:tab pos="6889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NONCAREER 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2209800" y="1736725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rgbClr val="000099"/>
                </a:solidFill>
              </a:rPr>
              <a:t>TWO CATEGORIES OF EMPLOYEES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1152F-131F-486B-A91A-EC09BAD33DA5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smtClean="0">
                <a:solidFill>
                  <a:srgbClr val="2D1185"/>
                </a:solidFill>
              </a:rPr>
              <a:t>FEDERAL HATCH ACT:</a:t>
            </a:r>
            <a:br>
              <a:rPr lang="en-US" sz="2000" b="1" smtClean="0">
                <a:solidFill>
                  <a:srgbClr val="2D1185"/>
                </a:solidFill>
              </a:rPr>
            </a:br>
            <a:r>
              <a:rPr lang="en-US" sz="2000" b="1" smtClean="0">
                <a:solidFill>
                  <a:srgbClr val="2D1185"/>
                </a:solidFill>
              </a:rPr>
              <a:t>RESTRICTED AGENCIES</a:t>
            </a:r>
            <a:r>
              <a:rPr lang="en-US" sz="2000" b="1" smtClean="0">
                <a:solidFill>
                  <a:srgbClr val="000099"/>
                </a:solidFill>
              </a:rPr>
              <a:t/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D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CRIMINAL AND NATIONAL SECURITY DIVISIONS (DOJ)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CENTRAL INTELLIGENCE AGENCY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DEFENSE INTELLIGENCE AGENCY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ELECTIONS ASSISTANCE COMMISSION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FEDERAL BUREAU OF INVESTIGATION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FEDERAL ELECTIONS COMMISSION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MERIT SYSTEMS PROTECTION BOARD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Tx/>
              <a:buNone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NATIONAL GEOSPATIAL-INTELLIGENCE AGENCY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9DAEA-F038-473C-872D-B75ABF67AE8B}" type="slidenum">
              <a:rPr lang="en-US" smtClean="0">
                <a:latin typeface="Arial" pitchFamily="34" charset="0"/>
              </a:rPr>
              <a:pPr>
                <a:defRPr/>
              </a:pPr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smtClean="0">
                <a:solidFill>
                  <a:srgbClr val="2D1185"/>
                </a:solidFill>
              </a:rPr>
              <a:t>FEDERAL HATCH ACT:</a:t>
            </a:r>
            <a:br>
              <a:rPr lang="en-US" sz="2000" b="1" smtClean="0">
                <a:solidFill>
                  <a:srgbClr val="2D1185"/>
                </a:solidFill>
              </a:rPr>
            </a:br>
            <a:r>
              <a:rPr lang="en-US" sz="2000" b="1" smtClean="0">
                <a:solidFill>
                  <a:srgbClr val="2D1185"/>
                </a:solidFill>
              </a:rPr>
              <a:t>RESTRICTED AGENCIES</a:t>
            </a:r>
            <a:r>
              <a:rPr lang="en-US" sz="2000" b="1" smtClean="0">
                <a:solidFill>
                  <a:srgbClr val="000099"/>
                </a:solidFill>
              </a:rPr>
              <a:t/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D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NATIONAL SECURITY AGENCY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NATIONAL SECURITY COUNCIL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OFFICE OF CRIMINAL INVESTIGATION (IRS)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99"/>
                </a:solidFill>
                <a:latin typeface="Arial" pitchFamily="34" charset="0"/>
              </a:rPr>
              <a:t>OFFICE OF THE DIRECTOR OF NATIONAL INTELLIGENCE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OFFICE OF INVESTIGATIVE PROGRAMS (CUSTOMS)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OFFICE OF LAW ENFORCEMENT (BATF)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OFFICE OF SPECIAL COUNSEL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Tx/>
              <a:buNone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SECRET SERVICE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F3F1B-0DD2-455F-9794-AA390AB2A30F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b="1" smtClean="0">
                <a:solidFill>
                  <a:srgbClr val="2D1185"/>
                </a:solidFill>
              </a:rPr>
              <a:t>FEDERAL HATCH ACT:</a:t>
            </a:r>
            <a:br>
              <a:rPr lang="en-US" sz="2000" b="1" smtClean="0">
                <a:solidFill>
                  <a:srgbClr val="2D1185"/>
                </a:solidFill>
              </a:rPr>
            </a:br>
            <a:r>
              <a:rPr lang="en-US" sz="2000" b="1" smtClean="0">
                <a:solidFill>
                  <a:srgbClr val="2D1185"/>
                </a:solidFill>
              </a:rPr>
              <a:t>RESTRICTED POSITIONS</a:t>
            </a:r>
            <a:r>
              <a:rPr lang="en-US" sz="2000" b="1" smtClean="0">
                <a:solidFill>
                  <a:srgbClr val="000099"/>
                </a:solidFill>
              </a:rPr>
              <a:t/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5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endParaRPr kumimoji="1" lang="en-US" sz="2000" b="1" smtClean="0">
              <a:solidFill>
                <a:srgbClr val="2D1185"/>
              </a:solidFill>
              <a:latin typeface="Arial" pitchFamily="34" charset="0"/>
            </a:endParaRPr>
          </a:p>
          <a:p>
            <a:pPr lvl="1">
              <a:lnSpc>
                <a:spcPct val="155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CAREER SES</a:t>
            </a:r>
          </a:p>
          <a:p>
            <a:pPr lvl="1">
              <a:lnSpc>
                <a:spcPct val="155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ADMINISTRATIVE LAW JUDGES</a:t>
            </a:r>
          </a:p>
          <a:p>
            <a:pPr lvl="1">
              <a:lnSpc>
                <a:spcPct val="155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MEMBERS OF CONTRACTS APPEALS BOARDS</a:t>
            </a:r>
          </a:p>
          <a:p>
            <a:pPr lvl="1">
              <a:lnSpc>
                <a:spcPct val="155000"/>
              </a:lnSpc>
              <a:spcBef>
                <a:spcPct val="0"/>
              </a:spcBef>
              <a:buClr>
                <a:srgbClr val="FFCC00"/>
              </a:buClr>
              <a:buFont typeface="Arial" pitchFamily="34" charset="0"/>
              <a:buChar char="●"/>
            </a:pPr>
            <a:r>
              <a:rPr kumimoji="1" lang="en-US" sz="2000" b="1" smtClean="0">
                <a:solidFill>
                  <a:srgbClr val="2D1185"/>
                </a:solidFill>
                <a:latin typeface="Arial" pitchFamily="34" charset="0"/>
              </a:rPr>
              <a:t>ADMINISTRATIVE APPEALS JUDGES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ED5BF-A1D0-4E38-99BC-F4E4D15792FB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91000"/>
          </a:xfrm>
        </p:spPr>
        <p:txBody>
          <a:bodyPr/>
          <a:lstStyle/>
          <a:p>
            <a:pPr marL="463550" indent="-463550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b="1" i="1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sz="2400" b="1" u="sng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r>
              <a:rPr kumimoji="1" lang="en-US" sz="2400" b="1" u="sng" smtClean="0">
                <a:solidFill>
                  <a:srgbClr val="000099"/>
                </a:solidFill>
                <a:latin typeface="Arial" pitchFamily="34" charset="0"/>
              </a:rPr>
              <a:t>The Hatch Act:</a:t>
            </a: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sz="2000" b="1" i="1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r>
              <a:rPr kumimoji="1" lang="en-US" sz="2000" b="1" i="1" smtClean="0">
                <a:solidFill>
                  <a:srgbClr val="000099"/>
                </a:solidFill>
                <a:latin typeface="Arial" pitchFamily="34" charset="0"/>
              </a:rPr>
              <a:t>What may less restricted employees do?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324600" cy="685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FEDERAL HATCH ACT 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B</a:t>
            </a: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4904E-E4A3-4918-BF5D-0077987CA5A6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91000"/>
          </a:xfrm>
        </p:spPr>
        <p:txBody>
          <a:bodyPr/>
          <a:lstStyle/>
          <a:p>
            <a:pPr marL="463550" indent="-463550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r>
              <a:rPr lang="en-US" sz="1800" b="1" smtClean="0">
                <a:solidFill>
                  <a:srgbClr val="000099"/>
                </a:solidFill>
                <a:latin typeface="Arial" pitchFamily="34" charset="0"/>
              </a:rPr>
              <a:t>GENERALLY, LESS RESTRICTED E</a:t>
            </a: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MPLOYEES </a:t>
            </a:r>
            <a:r>
              <a:rPr kumimoji="1" lang="en-US" sz="1800" b="1" i="1" u="sng" smtClean="0">
                <a:solidFill>
                  <a:srgbClr val="339933"/>
                </a:solidFill>
                <a:latin typeface="Arial" pitchFamily="34" charset="0"/>
              </a:rPr>
              <a:t>MAY</a:t>
            </a:r>
            <a:r>
              <a:rPr kumimoji="1" lang="en-US" sz="1800" b="1" smtClean="0">
                <a:solidFill>
                  <a:srgbClr val="339933"/>
                </a:solidFill>
                <a:latin typeface="Arial" pitchFamily="34" charset="0"/>
              </a:rPr>
              <a:t> –</a:t>
            </a:r>
          </a:p>
          <a:p>
            <a:pPr marL="463550" indent="-46355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Marlett" pitchFamily="2" charset="2"/>
              <a:buNone/>
            </a:pPr>
            <a:endParaRPr kumimoji="1" lang="en-US" sz="1800" b="1" u="sng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Marlett" pitchFamily="2" charset="2"/>
              <a:buAutoNum type="arabicPeriod"/>
            </a:pP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ENGAGE IN PARTISAN POLITICAL CAMPAIGNING</a:t>
            </a:r>
          </a:p>
          <a:p>
            <a:pPr marL="463550" indent="-46355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Marlett" pitchFamily="2" charset="2"/>
              <a:buNone/>
            </a:pPr>
            <a:endParaRPr kumimoji="1" lang="en-US" sz="1800" b="1" u="sng" smtClean="0">
              <a:solidFill>
                <a:srgbClr val="000099"/>
              </a:solidFill>
              <a:latin typeface="Arial" pitchFamily="34" charset="0"/>
            </a:endParaRPr>
          </a:p>
          <a:p>
            <a:pPr marL="968375" lvl="1" indent="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CommonBullets"/>
              <a:buNone/>
            </a:pPr>
            <a:r>
              <a:rPr kumimoji="1" lang="en-US" sz="1800" i="1" smtClean="0">
                <a:solidFill>
                  <a:srgbClr val="000099"/>
                </a:solidFill>
                <a:latin typeface="Arial" pitchFamily="34" charset="0"/>
              </a:rPr>
              <a:t>(</a:t>
            </a:r>
            <a:r>
              <a:rPr kumimoji="1" lang="en-US" sz="1800" i="1" u="sng" smtClean="0">
                <a:solidFill>
                  <a:srgbClr val="000099"/>
                </a:solidFill>
                <a:latin typeface="Arial" pitchFamily="34" charset="0"/>
              </a:rPr>
              <a:t>E.G.</a:t>
            </a:r>
            <a:r>
              <a:rPr kumimoji="1" lang="en-US" sz="1800" i="1" smtClean="0">
                <a:solidFill>
                  <a:srgbClr val="000099"/>
                </a:solidFill>
                <a:latin typeface="Arial" pitchFamily="34" charset="0"/>
              </a:rPr>
              <a:t>, DISTRIBUTE CAMPAIGN LITERATURE, ORGANIZE</a:t>
            </a:r>
          </a:p>
          <a:p>
            <a:pPr marL="968375" lvl="1" indent="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CommonBullets"/>
              <a:buNone/>
            </a:pPr>
            <a:r>
              <a:rPr kumimoji="1" lang="en-US" sz="1800" i="1" smtClean="0">
                <a:solidFill>
                  <a:srgbClr val="000099"/>
                </a:solidFill>
                <a:latin typeface="Arial" pitchFamily="34" charset="0"/>
              </a:rPr>
              <a:t>CAMPAIGN EVENTS, SPEAK ON BEHALF OF A CANDIDATE, ETC.)</a:t>
            </a:r>
          </a:p>
          <a:p>
            <a:pPr marL="463550" indent="-46355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Marlett" pitchFamily="2" charset="2"/>
              <a:buNone/>
            </a:pPr>
            <a:endParaRPr kumimoji="1" lang="en-US" sz="1800" i="1" u="sng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Marlett" pitchFamily="2" charset="2"/>
              <a:buAutoNum type="arabicPeriod" startAt="2"/>
            </a:pP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ENGAGE IN PARTISAN POLITICAL MANAGEMENT</a:t>
            </a:r>
          </a:p>
          <a:p>
            <a:pPr marL="968375" lvl="1" indent="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CommonBullets"/>
              <a:buNone/>
            </a:pPr>
            <a:r>
              <a:rPr kumimoji="1" lang="en-US" sz="1800" b="1" smtClean="0">
                <a:solidFill>
                  <a:srgbClr val="000099"/>
                </a:solidFill>
                <a:latin typeface="Arial" pitchFamily="34" charset="0"/>
              </a:rPr>
              <a:t> 		</a:t>
            </a:r>
          </a:p>
          <a:p>
            <a:pPr marL="968375" lvl="1" indent="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CommonBullets"/>
              <a:buNone/>
            </a:pPr>
            <a:r>
              <a:rPr kumimoji="1" lang="en-US" sz="1800" i="1" smtClean="0">
                <a:solidFill>
                  <a:srgbClr val="000099"/>
                </a:solidFill>
                <a:latin typeface="Arial" pitchFamily="34" charset="0"/>
              </a:rPr>
              <a:t>(</a:t>
            </a:r>
            <a:r>
              <a:rPr kumimoji="1" lang="en-US" sz="1800" i="1" u="sng" smtClean="0">
                <a:solidFill>
                  <a:srgbClr val="000099"/>
                </a:solidFill>
                <a:latin typeface="Arial" pitchFamily="34" charset="0"/>
              </a:rPr>
              <a:t>E.G.</a:t>
            </a:r>
            <a:r>
              <a:rPr kumimoji="1" lang="en-US" sz="1800" i="1" smtClean="0">
                <a:solidFill>
                  <a:srgbClr val="000099"/>
                </a:solidFill>
                <a:latin typeface="Arial" pitchFamily="34" charset="0"/>
              </a:rPr>
              <a:t>, HOLD PARTY OFFICE, ORGANIZE PARTY EVENTS,</a:t>
            </a:r>
          </a:p>
          <a:p>
            <a:pPr marL="968375" lvl="1" indent="0">
              <a:lnSpc>
                <a:spcPct val="120000"/>
              </a:lnSpc>
              <a:spcBef>
                <a:spcPct val="0"/>
              </a:spcBef>
              <a:buClr>
                <a:srgbClr val="000099"/>
              </a:buClr>
              <a:buFont typeface="CommonBullets"/>
              <a:buNone/>
            </a:pPr>
            <a:r>
              <a:rPr kumimoji="1" lang="en-US" sz="1800" i="1" smtClean="0">
                <a:solidFill>
                  <a:srgbClr val="000099"/>
                </a:solidFill>
                <a:latin typeface="Arial" pitchFamily="34" charset="0"/>
              </a:rPr>
              <a:t>SERVE ON A PARTY COMMITTEE, ETC.)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324600" cy="685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FEDERAL HATCH ACT DOs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B</a:t>
            </a: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33C93-16BE-498F-A625-F4E91DA99C10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91000"/>
          </a:xfrm>
        </p:spPr>
        <p:txBody>
          <a:bodyPr/>
          <a:lstStyle/>
          <a:p>
            <a:pPr marL="463550" indent="-463550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b="1" i="1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sz="2400" b="1" u="sng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r>
              <a:rPr kumimoji="1" lang="en-US" sz="2400" b="1" u="sng" smtClean="0">
                <a:solidFill>
                  <a:srgbClr val="000099"/>
                </a:solidFill>
                <a:latin typeface="Arial" pitchFamily="34" charset="0"/>
              </a:rPr>
              <a:t>The Hatch Act:</a:t>
            </a: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endParaRPr kumimoji="1" lang="en-US" sz="2000" b="1" i="1" smtClean="0">
              <a:solidFill>
                <a:srgbClr val="000099"/>
              </a:solidFill>
              <a:latin typeface="Arial" pitchFamily="34" charset="0"/>
            </a:endParaRPr>
          </a:p>
          <a:p>
            <a:pPr marL="463550" indent="-463550" algn="ctr">
              <a:lnSpc>
                <a:spcPct val="120000"/>
              </a:lnSpc>
              <a:spcBef>
                <a:spcPct val="0"/>
              </a:spcBef>
              <a:buClr>
                <a:srgbClr val="E1AF11"/>
              </a:buClr>
              <a:buSzPct val="60000"/>
              <a:buFont typeface="Marlett" pitchFamily="2" charset="2"/>
              <a:buNone/>
            </a:pPr>
            <a:r>
              <a:rPr kumimoji="1" lang="en-US" sz="2000" b="1" i="1" smtClean="0">
                <a:solidFill>
                  <a:srgbClr val="000099"/>
                </a:solidFill>
                <a:latin typeface="Arial" pitchFamily="34" charset="0"/>
              </a:rPr>
              <a:t>What prohibitions apply to all employees?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324600" cy="685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b="1" smtClean="0">
                <a:solidFill>
                  <a:srgbClr val="000099"/>
                </a:solidFill>
              </a:rPr>
              <a:t>FEDERAL HATCH ACT </a:t>
            </a:r>
            <a:br>
              <a:rPr lang="en-US" sz="2000" b="1" smtClean="0">
                <a:solidFill>
                  <a:srgbClr val="000099"/>
                </a:solidFill>
              </a:rPr>
            </a:br>
            <a:r>
              <a:rPr lang="en-US" sz="1600" b="1" smtClean="0">
                <a:solidFill>
                  <a:srgbClr val="9A3300"/>
                </a:solidFill>
              </a:rPr>
              <a:t>5 U.S.C. § 7323; 5 C.F.R. PART 734, SUBPART C</a:t>
            </a: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3590</TotalTime>
  <Words>1421</Words>
  <Application>Microsoft Macintosh PowerPoint</Application>
  <PresentationFormat>On-screen Show (4:3)</PresentationFormat>
  <Paragraphs>315</Paragraphs>
  <Slides>27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Slide 1</vt:lpstr>
      <vt:lpstr>FEDERAL HATCH ACT  5 U.S.C. § § 7321-7326</vt:lpstr>
      <vt:lpstr>FEDERAL HATCH ACT 5 U.S.C. § § 7321-7326</vt:lpstr>
      <vt:lpstr>FEDERAL HATCH ACT: RESTRICTED AGENCIES 5 U.S.C. § 7323; 5 C.F.R. PART 734, SUBPART D</vt:lpstr>
      <vt:lpstr>FEDERAL HATCH ACT: RESTRICTED AGENCIES 5 U.S.C. § 7323; 5 C.F.R. PART 734, SUBPART D</vt:lpstr>
      <vt:lpstr>FEDERAL HATCH ACT: RESTRICTED POSITIONS 5 U.S.C. § 7323; 5 C.F.R. PART 734, SUBPART D</vt:lpstr>
      <vt:lpstr>FEDERAL HATCH ACT  5 U.S.C. § 7323; 5 C.F.R. PART 734, SUBPART B</vt:lpstr>
      <vt:lpstr>FEDERAL HATCH ACT DOs 5 U.S.C. § 7323; 5 C.F.R. PART 734, SUBPART B</vt:lpstr>
      <vt:lpstr>FEDERAL HATCH ACT  5 U.S.C. § 7323; 5 C.F.R. PART 734, SUBPART C</vt:lpstr>
      <vt:lpstr>FEDERAL HATCH ACT 5 U.S.C. § 7324; 5 C.F.R. PART 734.101</vt:lpstr>
      <vt:lpstr>FEDERAL HATCH ACT DON’Ts 5 U.S.C. § 7323; 5 C.F.R. PART 734, SUBPART C</vt:lpstr>
      <vt:lpstr>FEDERAL HATCH ACT DON’Ts 5 U.S.C. § 7323; 5 C.F.R. PART 734, SUBPART C</vt:lpstr>
      <vt:lpstr>FEDERAL HATCH ACT DON’Ts 5 U.S.C. § 7323; 5 C.F.R. PART 734, SUBPART C</vt:lpstr>
      <vt:lpstr>UNION EXCEPTION  5 U.S.C. § 7323(a)(2)</vt:lpstr>
      <vt:lpstr>FEDERAL HATCH ACT DON’Ts 5 U.S.C. § 7323; 5 C.F.R. PART 734, SUBPART C</vt:lpstr>
      <vt:lpstr>CANDIDACY 5 U.S.C. § 7323</vt:lpstr>
      <vt:lpstr>NONPARTISAN ELECTIONS / CANDIDACIES 5 U.S.C. § 7323</vt:lpstr>
      <vt:lpstr>FEDERAL HATCH ACT DON’Ts 5 U.S.C. § 7324; 5 C.F.R. PART 734, SUBPART C</vt:lpstr>
      <vt:lpstr>FEDERAL HATCH ACT 5 U.S.C. § 7324; 5 C.F.R. PART 734.101</vt:lpstr>
      <vt:lpstr>FEDERAL HATCH ACT 5 U.S.C. § 7324; 5 C.F.R. PART 734.101</vt:lpstr>
      <vt:lpstr>FEDERAL HATCH ACT 5 U.S.C. § 7324; 5 C.F.R. PART 734.101</vt:lpstr>
      <vt:lpstr>FEDERAL HATCH ACT  5 U.S.C. § 7323; 5 C.F.R. PART 734, SUBPART D</vt:lpstr>
      <vt:lpstr>FEDERAL HATCH ACT DON’Ts: FURTHER RESTRICTED EMPLOYEES 5 U.S.C. § 7323; 5 C.F.R. PART 734, SUBPART D</vt:lpstr>
      <vt:lpstr>FEDERAL HATCH ACT  5 U.S.C. § 7323; 5 C.F.R. PART 734, SUBPART D</vt:lpstr>
      <vt:lpstr>FEDERAL HATCH ACT DOs: FURTHER RESTRICTED EMPLOYEES 5 U.S.C. § 7323; 5 C.F.R. PART 734, SUBPART D</vt:lpstr>
      <vt:lpstr>DISCIPLINARY ACTION (Penalties) 5 U.S.C. § 7326</vt:lpstr>
      <vt:lpstr>FEDERAL HATCH ACT: OSC PHONE / E-MAIL CONTACTS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Donna Lam</dc:creator>
  <cp:lastModifiedBy>Scott Spector</cp:lastModifiedBy>
  <cp:revision>202</cp:revision>
  <cp:lastPrinted>2000-03-01T22:58:19Z</cp:lastPrinted>
  <dcterms:created xsi:type="dcterms:W3CDTF">2015-06-06T19:54:15Z</dcterms:created>
  <dcterms:modified xsi:type="dcterms:W3CDTF">2015-06-06T19:55:19Z</dcterms:modified>
</cp:coreProperties>
</file>