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14.xml" ContentType="application/vnd.openxmlformats-officedocument.presentationml.slideLayout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331" r:id="rId3"/>
    <p:sldId id="351" r:id="rId4"/>
    <p:sldId id="352" r:id="rId5"/>
    <p:sldId id="353" r:id="rId6"/>
    <p:sldId id="354" r:id="rId7"/>
    <p:sldId id="343" r:id="rId8"/>
    <p:sldId id="334" r:id="rId9"/>
    <p:sldId id="344" r:id="rId10"/>
    <p:sldId id="356" r:id="rId11"/>
    <p:sldId id="270" r:id="rId12"/>
    <p:sldId id="325" r:id="rId13"/>
    <p:sldId id="324" r:id="rId14"/>
    <p:sldId id="357" r:id="rId15"/>
    <p:sldId id="345" r:id="rId16"/>
    <p:sldId id="346" r:id="rId17"/>
    <p:sldId id="347" r:id="rId18"/>
    <p:sldId id="273" r:id="rId19"/>
    <p:sldId id="266" r:id="rId20"/>
    <p:sldId id="327" r:id="rId21"/>
    <p:sldId id="326" r:id="rId22"/>
    <p:sldId id="336" r:id="rId23"/>
    <p:sldId id="337" r:id="rId24"/>
    <p:sldId id="338" r:id="rId25"/>
    <p:sldId id="339" r:id="rId26"/>
    <p:sldId id="350" r:id="rId27"/>
    <p:sldId id="322" r:id="rId28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6600"/>
    <a:srgbClr val="2D1199"/>
    <a:srgbClr val="000099"/>
    <a:srgbClr val="A50021"/>
    <a:srgbClr val="CC9900"/>
    <a:srgbClr val="FFCC00"/>
    <a:srgbClr val="009900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620"/>
    <p:restoredTop sz="94660"/>
  </p:normalViewPr>
  <p:slideViewPr>
    <p:cSldViewPr>
      <p:cViewPr varScale="1">
        <p:scale>
          <a:sx n="165" d="100"/>
          <a:sy n="165" d="100"/>
        </p:scale>
        <p:origin x="-82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3" d="100"/>
          <a:sy n="43" d="100"/>
        </p:scale>
        <p:origin x="-1476" y="-90"/>
      </p:cViewPr>
      <p:guideLst>
        <p:guide orient="horz" pos="2928"/>
        <p:guide pos="216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13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829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8831263"/>
            <a:ext cx="298132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3F19C439-0933-400F-8B5D-9E434E1C0F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813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416425"/>
            <a:ext cx="5046663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829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8831263"/>
            <a:ext cx="298132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26A6AE33-DA1F-4087-81DC-83C4158E50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EF2506-59F9-460E-AF01-3B22B83B145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98EE63E-54C5-46AC-A8CE-A2D03D9F696A}" type="slidenum">
              <a:rPr lang="en-US" smtClean="0"/>
              <a:pPr>
                <a:defRPr/>
              </a:pPr>
              <a:t>26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698500"/>
            <a:ext cx="4645025" cy="3484563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7575" y="4416425"/>
            <a:ext cx="5046663" cy="4181475"/>
          </a:xfrm>
          <a:noFill/>
          <a:ln/>
        </p:spPr>
        <p:txBody>
          <a:bodyPr/>
          <a:lstStyle/>
          <a:p>
            <a:r>
              <a:rPr lang="en-US" b="1" i="1" u="sng" smtClean="0"/>
              <a:t>NOTES</a:t>
            </a:r>
            <a:r>
              <a:rPr lang="en-US" b="1" smtClean="0"/>
              <a:t>: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5E199D-47F3-4878-9474-29E0E8A75657}" type="slidenum">
              <a:rPr lang="en-US" smtClean="0"/>
              <a:pPr>
                <a:defRPr/>
              </a:pPr>
              <a:t>27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EF9C56-40B8-4EF9-B826-A24CF5FC4D70}" type="datetime1">
              <a:rPr lang="en-US"/>
              <a:pPr>
                <a:defRPr/>
              </a:pPr>
              <a:t>6/6/15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209DC-9E0D-468B-9799-F441807A44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F35C1-D624-4124-B25D-6FFC25BAD498}" type="datetime1">
              <a:rPr lang="en-US"/>
              <a:pPr>
                <a:defRPr/>
              </a:pPr>
              <a:t>6/6/15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CB99F-35B1-4366-A051-CF5A5232FB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381000"/>
            <a:ext cx="20383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381000"/>
            <a:ext cx="59626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3E28A4-D24A-4054-939E-5DDCB3C1E251}" type="datetime1">
              <a:rPr lang="en-US"/>
              <a:pPr>
                <a:defRPr/>
              </a:pPr>
              <a:t>6/6/15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8EA65-F51F-43C0-A8EA-C5E5BCB6FF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5486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981200"/>
            <a:ext cx="40005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33400" y="4114800"/>
            <a:ext cx="40005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3"/>
          </p:nvPr>
        </p:nvSpPr>
        <p:spPr>
          <a:xfrm>
            <a:off x="4686300" y="1981200"/>
            <a:ext cx="40005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A3876-2891-4BD5-8ECF-712D10DD2016}" type="datetime1">
              <a:rPr lang="en-US"/>
              <a:pPr>
                <a:defRPr/>
              </a:pPr>
              <a:t>6/6/15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9A5EB-7C29-4CB8-B9F7-7807A1FD67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5486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3400" y="1981200"/>
            <a:ext cx="8153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C9C49-EFF3-4D50-803D-52A801246124}" type="datetime1">
              <a:rPr lang="en-US"/>
              <a:pPr>
                <a:defRPr/>
              </a:pPr>
              <a:t>6/6/15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2430C-E896-469E-BBC5-6A49566645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914400" y="381000"/>
            <a:ext cx="5486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981200"/>
            <a:ext cx="40005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6300" y="1981200"/>
            <a:ext cx="40005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33400" y="4114800"/>
            <a:ext cx="40005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86300" y="4114800"/>
            <a:ext cx="40005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3F65D-0E4F-4077-8CDE-64311E440C6B}" type="datetime1">
              <a:rPr lang="en-US"/>
              <a:pPr>
                <a:defRPr/>
              </a:pPr>
              <a:t>6/6/15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DDB84F-03C7-4E6E-A90C-7EE8E93A5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C80F1-86D1-4096-BA26-AB0B9649CBAB}" type="datetime1">
              <a:rPr lang="en-US"/>
              <a:pPr>
                <a:defRPr/>
              </a:pPr>
              <a:t>6/6/15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F955FC-CB5E-427F-9EE0-41A7531013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EDE9D-DBED-48D1-8212-39A31F60F5C9}" type="datetime1">
              <a:rPr lang="en-US"/>
              <a:pPr>
                <a:defRPr/>
              </a:pPr>
              <a:t>6/6/15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CEDDA-38F1-4330-932C-8D213AAC04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981200"/>
            <a:ext cx="4000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81200"/>
            <a:ext cx="4000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6EE33-BB59-4BA4-9010-9F55F171616B}" type="datetime1">
              <a:rPr lang="en-US"/>
              <a:pPr>
                <a:defRPr/>
              </a:pPr>
              <a:t>6/6/15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5D7A3-2774-41C9-8C2A-CBE1DD8DE6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C783F-0D26-4649-8BC1-4B887856A1CD}" type="datetime1">
              <a:rPr lang="en-US"/>
              <a:pPr>
                <a:defRPr/>
              </a:pPr>
              <a:t>6/6/15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63936-5243-401D-BA98-338526BE09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87DFF-DAFB-422C-A71F-C094A9668E06}" type="datetime1">
              <a:rPr lang="en-US"/>
              <a:pPr>
                <a:defRPr/>
              </a:pPr>
              <a:t>6/6/15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388692-FB90-41BA-940F-AE8E5F1F15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313FC-135F-4A0B-9433-43CB90EC3B25}" type="datetime1">
              <a:rPr lang="en-US"/>
              <a:pPr>
                <a:defRPr/>
              </a:pPr>
              <a:t>6/6/15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7F700-50B1-4AF5-B8CA-6D6C2E0AC5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D1041-BDE1-44A5-9AF8-3555AD2BC7D0}" type="datetime1">
              <a:rPr lang="en-US"/>
              <a:pPr>
                <a:defRPr/>
              </a:pPr>
              <a:t>6/6/15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9A1BA-4826-41C4-9180-4E9B726CF9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B376FD-A8DA-43BE-92AC-924609124598}" type="datetime1">
              <a:rPr lang="en-US"/>
              <a:pPr>
                <a:defRPr/>
              </a:pPr>
              <a:t>6/6/15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EA8ED0-8897-47AF-986D-96D5F84407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381000"/>
            <a:ext cx="5486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981200"/>
            <a:ext cx="8153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096000"/>
            <a:ext cx="1219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A5002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7C8A3B2-E4CF-4D1C-96CD-B747EC341A78}" type="datetime1">
              <a:rPr lang="en-US"/>
              <a:pPr>
                <a:defRPr/>
              </a:pPr>
              <a:t>6/6/15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2484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rgbClr val="A5002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B840CA1-2EBD-4901-8611-A0C82C9C1A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0" y="1295400"/>
            <a:ext cx="9144000" cy="0"/>
          </a:xfrm>
          <a:prstGeom prst="line">
            <a:avLst/>
          </a:prstGeom>
          <a:noFill/>
          <a:ln w="152400">
            <a:solidFill>
              <a:srgbClr val="9A3300"/>
            </a:solidFill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Arial" charset="0"/>
              <a:cs typeface="+mn-cs"/>
            </a:endParaRPr>
          </a:p>
        </p:txBody>
      </p:sp>
      <p:pic>
        <p:nvPicPr>
          <p:cNvPr id="1032" name="Picture 8" descr="Seal"/>
          <p:cNvPicPr>
            <a:picLocks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391400" y="533400"/>
            <a:ext cx="1471613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2F032-1EEB-41F1-B599-0A6E9CF432E9}" type="slidenum">
              <a:rPr lang="en-US" smtClean="0">
                <a:latin typeface="Arial" pitchFamily="34" charset="0"/>
              </a:rPr>
              <a:pPr>
                <a:defRPr/>
              </a:pPr>
              <a:t>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533400" y="1676400"/>
            <a:ext cx="6934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0" hangingPunct="0">
              <a:lnSpc>
                <a:spcPct val="150000"/>
              </a:lnSpc>
              <a:defRPr/>
            </a:pPr>
            <a:r>
              <a:rPr lang="en-US" sz="3600" i="1" dirty="0">
                <a:solidFill>
                  <a:srgbClr val="2D11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rPr>
              <a:t>The </a:t>
            </a:r>
            <a:r>
              <a:rPr lang="en-US" sz="3600" i="1" dirty="0" smtClean="0">
                <a:solidFill>
                  <a:srgbClr val="2D11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rPr>
              <a:t>Hatch Act</a:t>
            </a:r>
            <a:r>
              <a:rPr lang="en-US" sz="3600" i="1" dirty="0">
                <a:solidFill>
                  <a:srgbClr val="2D11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rPr>
              <a:t/>
            </a:r>
            <a:br>
              <a:rPr lang="en-US" sz="3600" i="1" dirty="0">
                <a:solidFill>
                  <a:srgbClr val="2D11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rPr>
            </a:br>
            <a:r>
              <a:rPr lang="en-US" sz="3600" i="1" dirty="0" smtClean="0">
                <a:solidFill>
                  <a:srgbClr val="2D11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rPr>
              <a:t>in the </a:t>
            </a:r>
            <a:r>
              <a:rPr lang="en-US" sz="3600" i="1" dirty="0">
                <a:solidFill>
                  <a:srgbClr val="2D11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rPr>
              <a:t/>
            </a:r>
            <a:br>
              <a:rPr lang="en-US" sz="3600" i="1" dirty="0">
                <a:solidFill>
                  <a:srgbClr val="2D11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rPr>
            </a:br>
            <a:r>
              <a:rPr lang="en-US" sz="3600" i="1" dirty="0" smtClean="0">
                <a:solidFill>
                  <a:srgbClr val="2D11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rPr>
              <a:t>Digital Age</a:t>
            </a:r>
            <a:r>
              <a:rPr lang="en-US" sz="3600" i="1" dirty="0">
                <a:solidFill>
                  <a:srgbClr val="9A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rPr>
              <a:t/>
            </a:r>
            <a:br>
              <a:rPr lang="en-US" sz="3600" i="1" dirty="0">
                <a:solidFill>
                  <a:srgbClr val="9A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rPr>
            </a:br>
            <a:endParaRPr lang="en-US" sz="2000" b="0" dirty="0">
              <a:solidFill>
                <a:srgbClr val="FEBC02"/>
              </a:solidFill>
              <a:latin typeface="Arial" charset="0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E67CE-42E7-4A7B-BF9B-64CD908CFE82}" type="slidenum">
              <a:rPr lang="en-US" smtClean="0">
                <a:latin typeface="Arial" pitchFamily="34" charset="0"/>
              </a:rPr>
              <a:pPr>
                <a:defRPr/>
              </a:pPr>
              <a:t>10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6324600" cy="914400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sz="2000" b="1" smtClean="0">
                <a:solidFill>
                  <a:srgbClr val="2D1185"/>
                </a:solidFill>
              </a:rPr>
              <a:t>FEDERAL HATCH ACT</a:t>
            </a:r>
            <a:r>
              <a:rPr lang="en-US" sz="1800" b="1" smtClean="0">
                <a:solidFill>
                  <a:srgbClr val="000099"/>
                </a:solidFill>
              </a:rPr>
              <a:t/>
            </a:r>
            <a:br>
              <a:rPr lang="en-US" sz="1800" b="1" smtClean="0">
                <a:solidFill>
                  <a:srgbClr val="000099"/>
                </a:solidFill>
              </a:rPr>
            </a:br>
            <a:r>
              <a:rPr lang="en-US" sz="1600" b="1" smtClean="0">
                <a:solidFill>
                  <a:srgbClr val="9A3300"/>
                </a:solidFill>
              </a:rPr>
              <a:t>5 U.S.C. § 7324; 5 C.F.R. PART 734.101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153400" cy="3657600"/>
          </a:xfrm>
        </p:spPr>
        <p:txBody>
          <a:bodyPr/>
          <a:lstStyle/>
          <a:p>
            <a:pPr marL="0" indent="0">
              <a:lnSpc>
                <a:spcPct val="120000"/>
              </a:lnSpc>
              <a:spcBef>
                <a:spcPct val="0"/>
              </a:spcBef>
              <a:buClr>
                <a:srgbClr val="CC9900"/>
              </a:buClr>
              <a:buSzPct val="65000"/>
              <a:buFont typeface="Monotype Sorts" pitchFamily="2" charset="2"/>
              <a:buNone/>
              <a:defRPr/>
            </a:pPr>
            <a:r>
              <a:rPr lang="en-US" sz="2000" b="1" u="sng" dirty="0" smtClean="0">
                <a:solidFill>
                  <a:srgbClr val="9A3300"/>
                </a:solidFill>
                <a:latin typeface="Arial" charset="0"/>
              </a:rPr>
              <a:t>POLITICAL ACTIVITY</a:t>
            </a:r>
            <a:r>
              <a:rPr lang="en-US" sz="2000" b="1" dirty="0" smtClean="0">
                <a:solidFill>
                  <a:srgbClr val="2D1185"/>
                </a:solidFill>
                <a:latin typeface="Arial" charset="0"/>
              </a:rPr>
              <a:t> MEANS:</a:t>
            </a:r>
          </a:p>
          <a:p>
            <a:pPr marL="0" indent="0">
              <a:lnSpc>
                <a:spcPct val="120000"/>
              </a:lnSpc>
              <a:spcBef>
                <a:spcPct val="0"/>
              </a:spcBef>
              <a:buClr>
                <a:srgbClr val="CC9900"/>
              </a:buClr>
              <a:buSzPct val="65000"/>
              <a:buFont typeface="Monotype Sorts" pitchFamily="2" charset="2"/>
              <a:buNone/>
              <a:defRPr/>
            </a:pPr>
            <a:endParaRPr lang="en-US" sz="2000" b="1" dirty="0" smtClean="0">
              <a:solidFill>
                <a:srgbClr val="2D1185"/>
              </a:solidFill>
              <a:latin typeface="Arial" charset="0"/>
            </a:endParaRPr>
          </a:p>
          <a:p>
            <a:pPr marL="0" indent="0">
              <a:lnSpc>
                <a:spcPct val="120000"/>
              </a:lnSpc>
              <a:spcBef>
                <a:spcPct val="0"/>
              </a:spcBef>
              <a:buClr>
                <a:srgbClr val="CC9900"/>
              </a:buClr>
              <a:buSzPct val="65000"/>
              <a:buFont typeface="Monotype Sorts" pitchFamily="2" charset="2"/>
              <a:buNone/>
              <a:defRPr/>
            </a:pPr>
            <a:r>
              <a:rPr lang="en-US" sz="1800" b="1" dirty="0" smtClean="0">
                <a:solidFill>
                  <a:srgbClr val="2D1185"/>
                </a:solidFill>
                <a:latin typeface="Arial" charset="0"/>
              </a:rPr>
              <a:t>AN ACTIVITY DIRECTED TOWARD THE SUCCESS </a:t>
            </a:r>
            <a:r>
              <a:rPr lang="en-US" sz="1800" b="1" u="sng" dirty="0" smtClean="0">
                <a:solidFill>
                  <a:srgbClr val="2D1185"/>
                </a:solidFill>
                <a:latin typeface="Arial" charset="0"/>
              </a:rPr>
              <a:t>OR</a:t>
            </a:r>
            <a:r>
              <a:rPr lang="en-US" sz="1800" b="1" dirty="0" smtClean="0">
                <a:solidFill>
                  <a:srgbClr val="2D1185"/>
                </a:solidFill>
                <a:latin typeface="Arial" charset="0"/>
              </a:rPr>
              <a:t> FAILURE OF A — </a:t>
            </a:r>
          </a:p>
          <a:p>
            <a:pPr marL="0" indent="0">
              <a:lnSpc>
                <a:spcPct val="120000"/>
              </a:lnSpc>
              <a:spcBef>
                <a:spcPct val="0"/>
              </a:spcBef>
              <a:buClr>
                <a:srgbClr val="CC9900"/>
              </a:buClr>
              <a:buSzPct val="65000"/>
              <a:buFont typeface="Monotype Sorts" pitchFamily="2" charset="2"/>
              <a:buNone/>
              <a:defRPr/>
            </a:pPr>
            <a:endParaRPr lang="en-US" sz="1800" b="1" dirty="0" smtClean="0">
              <a:solidFill>
                <a:srgbClr val="2D1185"/>
              </a:solidFill>
              <a:latin typeface="Arial" charset="0"/>
            </a:endParaRPr>
          </a:p>
          <a:p>
            <a:pPr marL="915988" lvl="1" indent="-458788">
              <a:lnSpc>
                <a:spcPct val="120000"/>
              </a:lnSpc>
              <a:spcBef>
                <a:spcPct val="0"/>
              </a:spcBef>
              <a:buClr>
                <a:srgbClr val="FFCC00"/>
              </a:buClr>
              <a:buSzPct val="150000"/>
              <a:buFontTx/>
              <a:buChar char="•"/>
              <a:defRPr/>
            </a:pPr>
            <a:r>
              <a:rPr lang="en-US" sz="1800" b="1" dirty="0" smtClean="0">
                <a:solidFill>
                  <a:srgbClr val="2D1185"/>
                </a:solidFill>
                <a:latin typeface="Arial" charset="0"/>
              </a:rPr>
              <a:t>POLITICAL PARTY</a:t>
            </a:r>
          </a:p>
          <a:p>
            <a:pPr marL="915988" lvl="1" indent="-458788">
              <a:lnSpc>
                <a:spcPct val="120000"/>
              </a:lnSpc>
              <a:spcBef>
                <a:spcPct val="0"/>
              </a:spcBef>
              <a:buClr>
                <a:srgbClr val="FFCC00"/>
              </a:buClr>
              <a:buSzPct val="150000"/>
              <a:buFontTx/>
              <a:buChar char="•"/>
              <a:defRPr/>
            </a:pPr>
            <a:endParaRPr lang="en-US" sz="1800" b="1" dirty="0" smtClean="0">
              <a:solidFill>
                <a:srgbClr val="2D1185"/>
              </a:solidFill>
              <a:latin typeface="Arial" charset="0"/>
            </a:endParaRPr>
          </a:p>
          <a:p>
            <a:pPr marL="915988" lvl="1" indent="-458788">
              <a:lnSpc>
                <a:spcPct val="120000"/>
              </a:lnSpc>
              <a:spcBef>
                <a:spcPct val="0"/>
              </a:spcBef>
              <a:buClr>
                <a:srgbClr val="FFCC00"/>
              </a:buClr>
              <a:buSzPct val="150000"/>
              <a:buFontTx/>
              <a:buChar char="•"/>
              <a:defRPr/>
            </a:pPr>
            <a:r>
              <a:rPr lang="en-US" sz="1800" b="1" dirty="0" smtClean="0">
                <a:solidFill>
                  <a:srgbClr val="2D1185"/>
                </a:solidFill>
                <a:latin typeface="Arial" charset="0"/>
              </a:rPr>
              <a:t>CANDIDATE FOR PARTISAN POLITICAL OFFICE, </a:t>
            </a:r>
            <a:r>
              <a:rPr lang="en-US" sz="1800" b="1" i="1" u="sng" dirty="0" smtClean="0">
                <a:solidFill>
                  <a:srgbClr val="2D1185"/>
                </a:solidFill>
                <a:latin typeface="Arial" charset="0"/>
              </a:rPr>
              <a:t>OR</a:t>
            </a:r>
          </a:p>
          <a:p>
            <a:pPr marL="915988" lvl="1" indent="-458788">
              <a:lnSpc>
                <a:spcPct val="120000"/>
              </a:lnSpc>
              <a:spcBef>
                <a:spcPct val="0"/>
              </a:spcBef>
              <a:buClr>
                <a:srgbClr val="FFCC00"/>
              </a:buClr>
              <a:buSzPct val="150000"/>
              <a:buFontTx/>
              <a:buChar char="•"/>
              <a:defRPr/>
            </a:pPr>
            <a:endParaRPr lang="en-US" sz="1800" b="1" dirty="0" smtClean="0">
              <a:solidFill>
                <a:srgbClr val="2D1185"/>
              </a:solidFill>
              <a:latin typeface="Arial" charset="0"/>
            </a:endParaRPr>
          </a:p>
          <a:p>
            <a:pPr marL="915988" lvl="1" indent="-458788">
              <a:lnSpc>
                <a:spcPct val="120000"/>
              </a:lnSpc>
              <a:spcBef>
                <a:spcPct val="0"/>
              </a:spcBef>
              <a:buClr>
                <a:srgbClr val="FFCC00"/>
              </a:buClr>
              <a:buSzPct val="150000"/>
              <a:buFontTx/>
              <a:buChar char="•"/>
              <a:defRPr/>
            </a:pPr>
            <a:r>
              <a:rPr lang="en-US" sz="1800" b="1" dirty="0" smtClean="0">
                <a:solidFill>
                  <a:srgbClr val="2D1185"/>
                </a:solidFill>
                <a:latin typeface="Arial" charset="0"/>
              </a:rPr>
              <a:t>PARTISAN POLITICAL GROUP</a:t>
            </a:r>
            <a:endParaRPr lang="en-US" sz="1800" b="1" dirty="0" smtClean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  <a:latin typeface="Arial" charset="0"/>
            </a:endParaRPr>
          </a:p>
          <a:p>
            <a:pPr marL="0" indent="0">
              <a:lnSpc>
                <a:spcPct val="130000"/>
              </a:lnSpc>
              <a:buSzPct val="150000"/>
              <a:defRPr/>
            </a:pPr>
            <a:endParaRPr lang="en-US" sz="2000" b="1" dirty="0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2B71DD-42F3-4577-A2B5-C4E95738DC62}" type="slidenum">
              <a:rPr lang="en-US" smtClean="0">
                <a:latin typeface="Arial" pitchFamily="34" charset="0"/>
              </a:rPr>
              <a:pPr>
                <a:defRPr/>
              </a:pPr>
              <a:t>11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057400"/>
            <a:ext cx="8153400" cy="4114800"/>
          </a:xfrm>
        </p:spPr>
        <p:txBody>
          <a:bodyPr/>
          <a:lstStyle/>
          <a:p>
            <a:pPr marL="0" indent="0">
              <a:lnSpc>
                <a:spcPct val="90000"/>
              </a:lnSpc>
              <a:spcBef>
                <a:spcPct val="0"/>
              </a:spcBef>
              <a:buClr>
                <a:srgbClr val="CC9900"/>
              </a:buClr>
              <a:buSzPct val="60000"/>
              <a:buFont typeface="Marlett" pitchFamily="2" charset="2"/>
              <a:buNone/>
            </a:pPr>
            <a:endParaRPr kumimoji="1" lang="en-US" sz="2000" b="1" dirty="0" smtClean="0">
              <a:solidFill>
                <a:srgbClr val="000099"/>
              </a:solidFill>
              <a:latin typeface="Arial" pitchFamily="34" charset="0"/>
            </a:endParaRPr>
          </a:p>
          <a:p>
            <a:pPr marL="915988" lvl="1" indent="-458788">
              <a:lnSpc>
                <a:spcPct val="90000"/>
              </a:lnSpc>
              <a:spcBef>
                <a:spcPct val="0"/>
              </a:spcBef>
              <a:buClr>
                <a:srgbClr val="FFCC00"/>
              </a:buClr>
              <a:buFont typeface="Monotype Sorts" pitchFamily="2" charset="2"/>
              <a:buNone/>
            </a:pPr>
            <a:r>
              <a:rPr kumimoji="1" lang="en-US" sz="2000" b="1" dirty="0" smtClean="0">
                <a:solidFill>
                  <a:srgbClr val="2D1185"/>
                </a:solidFill>
                <a:latin typeface="Arial" pitchFamily="34" charset="0"/>
              </a:rPr>
              <a:t>	1. USE OFFICIAL AUTHORITY OR INFLUENCE TO</a:t>
            </a:r>
          </a:p>
          <a:p>
            <a:pPr marL="915988" lvl="1" indent="-458788">
              <a:lnSpc>
                <a:spcPct val="90000"/>
              </a:lnSpc>
              <a:spcBef>
                <a:spcPct val="0"/>
              </a:spcBef>
              <a:buClr>
                <a:srgbClr val="FFCC00"/>
              </a:buClr>
              <a:buFont typeface="Monotype Sorts" pitchFamily="2" charset="2"/>
              <a:buNone/>
            </a:pPr>
            <a:r>
              <a:rPr kumimoji="1" lang="en-US" sz="2000" b="1" dirty="0" smtClean="0">
                <a:solidFill>
                  <a:srgbClr val="2D1185"/>
                </a:solidFill>
                <a:latin typeface="Arial" pitchFamily="34" charset="0"/>
              </a:rPr>
              <a:t>           INTERFERE WITH AN ELECTION</a:t>
            </a:r>
          </a:p>
          <a:p>
            <a:pPr marL="915988" lvl="1" indent="-458788">
              <a:lnSpc>
                <a:spcPct val="90000"/>
              </a:lnSpc>
              <a:spcBef>
                <a:spcPct val="0"/>
              </a:spcBef>
              <a:buClr>
                <a:srgbClr val="FFCC00"/>
              </a:buClr>
              <a:buFont typeface="Monotype Sorts" pitchFamily="2" charset="2"/>
              <a:buChar char="l"/>
            </a:pPr>
            <a:endParaRPr kumimoji="1" lang="en-US" sz="2000" b="1" dirty="0" smtClean="0">
              <a:solidFill>
                <a:srgbClr val="2D1185"/>
              </a:solidFill>
              <a:latin typeface="Arial" pitchFamily="34" charset="0"/>
            </a:endParaRPr>
          </a:p>
          <a:p>
            <a:pPr marL="1258888" lvl="2">
              <a:lnSpc>
                <a:spcPct val="90000"/>
              </a:lnSpc>
              <a:spcBef>
                <a:spcPct val="0"/>
              </a:spcBef>
              <a:buClr>
                <a:srgbClr val="FFCC00"/>
              </a:buClr>
              <a:buSzPct val="150000"/>
            </a:pPr>
            <a:r>
              <a:rPr kumimoji="1" lang="en-US" sz="1800" b="1" dirty="0" smtClean="0">
                <a:solidFill>
                  <a:srgbClr val="2D1185"/>
                </a:solidFill>
                <a:latin typeface="Arial" pitchFamily="34" charset="0"/>
              </a:rPr>
              <a:t>Use of official title </a:t>
            </a:r>
          </a:p>
          <a:p>
            <a:pPr marL="1258888" lvl="2">
              <a:lnSpc>
                <a:spcPct val="90000"/>
              </a:lnSpc>
              <a:spcBef>
                <a:spcPct val="0"/>
              </a:spcBef>
              <a:buClr>
                <a:srgbClr val="FFCC00"/>
              </a:buClr>
              <a:buSzPct val="150000"/>
            </a:pPr>
            <a:r>
              <a:rPr kumimoji="1" lang="en-US" sz="1800" b="1" dirty="0" smtClean="0">
                <a:solidFill>
                  <a:srgbClr val="2D1185"/>
                </a:solidFill>
                <a:latin typeface="Arial" pitchFamily="34" charset="0"/>
              </a:rPr>
              <a:t>Subordinates</a:t>
            </a:r>
          </a:p>
          <a:p>
            <a:pPr marL="1258888" lvl="2">
              <a:lnSpc>
                <a:spcPct val="90000"/>
              </a:lnSpc>
              <a:spcBef>
                <a:spcPct val="0"/>
              </a:spcBef>
              <a:buClr>
                <a:srgbClr val="FFCC00"/>
              </a:buClr>
              <a:buSzPct val="150000"/>
            </a:pPr>
            <a:r>
              <a:rPr kumimoji="1" lang="en-US" sz="1800" b="1" dirty="0" smtClean="0">
                <a:solidFill>
                  <a:srgbClr val="2D1185"/>
                </a:solidFill>
                <a:latin typeface="Arial" pitchFamily="34" charset="0"/>
              </a:rPr>
              <a:t>Agency social media (Face book, Twitter, web site)</a:t>
            </a:r>
          </a:p>
          <a:p>
            <a:pPr marL="1258888" lvl="2">
              <a:lnSpc>
                <a:spcPct val="90000"/>
              </a:lnSpc>
              <a:spcBef>
                <a:spcPct val="0"/>
              </a:spcBef>
              <a:buClr>
                <a:srgbClr val="FFCC00"/>
              </a:buClr>
              <a:buSzPct val="150000"/>
            </a:pPr>
            <a:r>
              <a:rPr kumimoji="1" lang="en-US" sz="1800" b="1" dirty="0" smtClean="0">
                <a:solidFill>
                  <a:srgbClr val="2D1185"/>
                </a:solidFill>
                <a:latin typeface="Arial" pitchFamily="34" charset="0"/>
              </a:rPr>
              <a:t>Personal use of social media</a:t>
            </a:r>
          </a:p>
          <a:p>
            <a:pPr marL="1258888" lvl="2">
              <a:lnSpc>
                <a:spcPct val="90000"/>
              </a:lnSpc>
              <a:spcBef>
                <a:spcPct val="0"/>
              </a:spcBef>
              <a:buClr>
                <a:srgbClr val="FFCC00"/>
              </a:buClr>
              <a:buSzPct val="150000"/>
            </a:pPr>
            <a:r>
              <a:rPr kumimoji="1" lang="en-US" sz="1800" b="1" dirty="0" smtClean="0">
                <a:solidFill>
                  <a:srgbClr val="2D1185"/>
                </a:solidFill>
                <a:latin typeface="Arial" pitchFamily="34" charset="0"/>
              </a:rPr>
              <a:t>New case decisions</a:t>
            </a: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6324600" cy="762000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sz="2000" b="1" smtClean="0">
                <a:solidFill>
                  <a:srgbClr val="2D1185"/>
                </a:solidFill>
              </a:rPr>
              <a:t>FEDERAL HATCH ACT DON’Ts</a:t>
            </a:r>
            <a:br>
              <a:rPr lang="en-US" sz="2000" b="1" smtClean="0">
                <a:solidFill>
                  <a:srgbClr val="2D1185"/>
                </a:solidFill>
              </a:rPr>
            </a:br>
            <a:r>
              <a:rPr lang="en-US" sz="1600" b="1" smtClean="0">
                <a:solidFill>
                  <a:srgbClr val="9A3300"/>
                </a:solidFill>
              </a:rPr>
              <a:t>5 U.S.C. § 7323; 5 C.F.R. PART 734, SUBPART C</a:t>
            </a:r>
            <a:endParaRPr lang="en-US" sz="16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9C91BC-04B2-4540-9441-15DFC4A9F22F}" type="slidenum">
              <a:rPr lang="en-US" smtClean="0">
                <a:latin typeface="Arial" pitchFamily="34" charset="0"/>
              </a:rPr>
              <a:pPr>
                <a:defRPr/>
              </a:pPr>
              <a:t>12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2057400"/>
            <a:ext cx="8153400" cy="4114800"/>
          </a:xfrm>
        </p:spPr>
        <p:txBody>
          <a:bodyPr/>
          <a:lstStyle/>
          <a:p>
            <a:pPr marL="0" indent="0">
              <a:lnSpc>
                <a:spcPct val="90000"/>
              </a:lnSpc>
              <a:spcBef>
                <a:spcPct val="0"/>
              </a:spcBef>
              <a:buClr>
                <a:srgbClr val="CC9900"/>
              </a:buClr>
              <a:buSzPct val="60000"/>
              <a:buFont typeface="Marlett" pitchFamily="2" charset="2"/>
              <a:buNone/>
            </a:pPr>
            <a:endParaRPr kumimoji="1" lang="en-US" sz="2000" b="1" smtClean="0">
              <a:solidFill>
                <a:srgbClr val="000099"/>
              </a:solidFill>
              <a:latin typeface="Arial" pitchFamily="34" charset="0"/>
            </a:endParaRPr>
          </a:p>
          <a:p>
            <a:pPr marL="915988" lvl="1" indent="-458788">
              <a:lnSpc>
                <a:spcPct val="90000"/>
              </a:lnSpc>
              <a:spcBef>
                <a:spcPct val="0"/>
              </a:spcBef>
              <a:buClr>
                <a:srgbClr val="FFCC00"/>
              </a:buClr>
              <a:buFont typeface="Monotype Sorts" pitchFamily="2" charset="2"/>
              <a:buNone/>
            </a:pPr>
            <a:r>
              <a:rPr kumimoji="1" lang="en-US" sz="2000" b="1" smtClean="0">
                <a:solidFill>
                  <a:srgbClr val="2D1185"/>
                </a:solidFill>
                <a:latin typeface="Arial" pitchFamily="34" charset="0"/>
              </a:rPr>
              <a:t>	2. SOLICIT OR DISCOURAGE POLITICAL ACTIVITY OF</a:t>
            </a:r>
          </a:p>
          <a:p>
            <a:pPr marL="915988" lvl="1" indent="-458788">
              <a:lnSpc>
                <a:spcPct val="90000"/>
              </a:lnSpc>
              <a:spcBef>
                <a:spcPct val="0"/>
              </a:spcBef>
              <a:buClr>
                <a:srgbClr val="FFCC00"/>
              </a:buClr>
              <a:buFont typeface="Monotype Sorts" pitchFamily="2" charset="2"/>
              <a:buNone/>
            </a:pPr>
            <a:r>
              <a:rPr kumimoji="1" lang="en-US" sz="2000" b="1" smtClean="0">
                <a:solidFill>
                  <a:srgbClr val="2D1185"/>
                </a:solidFill>
                <a:latin typeface="Arial" pitchFamily="34" charset="0"/>
              </a:rPr>
              <a:t>          ANYONE WITH BUSINESS BEFORE THEIR AGENCY</a:t>
            </a:r>
          </a:p>
          <a:p>
            <a:pPr marL="915988" lvl="1" indent="-458788">
              <a:lnSpc>
                <a:spcPct val="90000"/>
              </a:lnSpc>
              <a:spcBef>
                <a:spcPct val="0"/>
              </a:spcBef>
              <a:buClr>
                <a:srgbClr val="FFCC00"/>
              </a:buClr>
              <a:buFont typeface="Monotype Sorts" pitchFamily="2" charset="2"/>
              <a:buChar char="l"/>
            </a:pPr>
            <a:endParaRPr kumimoji="1" lang="en-US" sz="2000" b="1" smtClean="0">
              <a:solidFill>
                <a:srgbClr val="2D1185"/>
              </a:solidFill>
              <a:latin typeface="Arial" pitchFamily="34" charset="0"/>
            </a:endParaRPr>
          </a:p>
          <a:p>
            <a:pPr marL="1258888" lvl="2">
              <a:lnSpc>
                <a:spcPct val="90000"/>
              </a:lnSpc>
              <a:spcBef>
                <a:spcPct val="0"/>
              </a:spcBef>
              <a:buClr>
                <a:srgbClr val="FFCC00"/>
              </a:buClr>
              <a:buFont typeface="Monotype Sorts" pitchFamily="2" charset="2"/>
              <a:buNone/>
            </a:pPr>
            <a:endParaRPr kumimoji="1" lang="en-US" sz="1800" b="1" smtClean="0">
              <a:solidFill>
                <a:srgbClr val="2D1185"/>
              </a:solidFill>
              <a:latin typeface="Arial" pitchFamily="34" charset="0"/>
            </a:endParaRPr>
          </a:p>
          <a:p>
            <a:pPr marL="1258888" lvl="2">
              <a:lnSpc>
                <a:spcPct val="90000"/>
              </a:lnSpc>
              <a:spcBef>
                <a:spcPct val="0"/>
              </a:spcBef>
              <a:buClr>
                <a:srgbClr val="FFCC00"/>
              </a:buClr>
              <a:buSzPct val="150000"/>
            </a:pPr>
            <a:r>
              <a:rPr kumimoji="1" lang="en-US" sz="1800" b="1" smtClean="0">
                <a:solidFill>
                  <a:srgbClr val="2D1185"/>
                </a:solidFill>
                <a:latin typeface="Arial" pitchFamily="34" charset="0"/>
              </a:rPr>
              <a:t>Actual pending business (permits, licenses, grants, contracts, enforcement actions, investigation, audits, etc.)		</a:t>
            </a:r>
          </a:p>
          <a:p>
            <a:pPr marL="915988" lvl="1" indent="-458788">
              <a:lnSpc>
                <a:spcPct val="90000"/>
              </a:lnSpc>
              <a:spcBef>
                <a:spcPct val="0"/>
              </a:spcBef>
              <a:buClr>
                <a:srgbClr val="FFCC00"/>
              </a:buClr>
              <a:buFont typeface="Monotype Sorts" pitchFamily="2" charset="2"/>
              <a:buChar char="l"/>
            </a:pPr>
            <a:endParaRPr kumimoji="1" lang="en-US" sz="2000" b="1" smtClean="0">
              <a:solidFill>
                <a:srgbClr val="2D1185"/>
              </a:solidFill>
              <a:latin typeface="Arial" pitchFamily="34" charset="0"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6324600" cy="762000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sz="2000" b="1" smtClean="0">
                <a:solidFill>
                  <a:srgbClr val="2D1185"/>
                </a:solidFill>
              </a:rPr>
              <a:t>FEDERAL HATCH ACT DON’Ts</a:t>
            </a:r>
            <a:br>
              <a:rPr lang="en-US" sz="2000" b="1" smtClean="0">
                <a:solidFill>
                  <a:srgbClr val="2D1185"/>
                </a:solidFill>
              </a:rPr>
            </a:br>
            <a:r>
              <a:rPr lang="en-US" sz="1600" b="1" smtClean="0">
                <a:solidFill>
                  <a:srgbClr val="9A3300"/>
                </a:solidFill>
              </a:rPr>
              <a:t>5 U.S.C. § 7323; 5 C.F.R. PART 734, SUBPART C</a:t>
            </a:r>
            <a:endParaRPr lang="en-US" sz="16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37EC33-CE3C-4E1D-A331-68C6348F4BD4}" type="slidenum">
              <a:rPr lang="en-US" smtClean="0">
                <a:latin typeface="Arial" pitchFamily="34" charset="0"/>
              </a:rPr>
              <a:pPr>
                <a:defRPr/>
              </a:pPr>
              <a:t>13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839200" cy="4267200"/>
          </a:xfrm>
        </p:spPr>
        <p:txBody>
          <a:bodyPr/>
          <a:lstStyle/>
          <a:p>
            <a:pPr marL="0" indent="0">
              <a:spcBef>
                <a:spcPct val="0"/>
              </a:spcBef>
              <a:buClr>
                <a:srgbClr val="CC9900"/>
              </a:buClr>
              <a:buSzPct val="60000"/>
              <a:buFont typeface="Marlett" pitchFamily="2" charset="2"/>
              <a:buNone/>
            </a:pPr>
            <a:endParaRPr kumimoji="1" lang="en-US" sz="2800" b="1" dirty="0" smtClean="0">
              <a:solidFill>
                <a:srgbClr val="2D1185"/>
              </a:solidFill>
              <a:latin typeface="Arial" pitchFamily="34" charset="0"/>
            </a:endParaRPr>
          </a:p>
          <a:p>
            <a:pPr marL="0" indent="0">
              <a:spcBef>
                <a:spcPct val="0"/>
              </a:spcBef>
              <a:buClr>
                <a:srgbClr val="CC9900"/>
              </a:buClr>
              <a:buSzPct val="60000"/>
              <a:buFont typeface="Marlett" pitchFamily="2" charset="2"/>
              <a:buNone/>
            </a:pPr>
            <a:r>
              <a:rPr kumimoji="1" lang="en-US" sz="2800" b="1" dirty="0" smtClean="0">
                <a:solidFill>
                  <a:srgbClr val="2D1185"/>
                </a:solidFill>
                <a:latin typeface="Arial" pitchFamily="34" charset="0"/>
              </a:rPr>
              <a:t>  	</a:t>
            </a:r>
            <a:r>
              <a:rPr kumimoji="1" lang="en-US" sz="2000" b="1" dirty="0" smtClean="0">
                <a:solidFill>
                  <a:srgbClr val="2D1185"/>
                </a:solidFill>
                <a:latin typeface="Arial" pitchFamily="34" charset="0"/>
              </a:rPr>
              <a:t>3. SOLICIT OR RECEIVE POLITICAL CONTRIBUTIONS</a:t>
            </a:r>
          </a:p>
          <a:p>
            <a:pPr marL="915988" lvl="1" indent="-458788">
              <a:spcBef>
                <a:spcPct val="0"/>
              </a:spcBef>
              <a:buClr>
                <a:srgbClr val="FFCC00"/>
              </a:buClr>
              <a:buFont typeface="Monotype Sorts" pitchFamily="2" charset="2"/>
              <a:buNone/>
            </a:pPr>
            <a:r>
              <a:rPr kumimoji="1" lang="en-US" b="1" dirty="0" smtClean="0">
                <a:solidFill>
                  <a:srgbClr val="2D1185"/>
                </a:solidFill>
                <a:latin typeface="Arial" pitchFamily="34" charset="0"/>
              </a:rPr>
              <a:t>			 	</a:t>
            </a:r>
            <a:endParaRPr kumimoji="1" lang="en-US" sz="3200" b="1" dirty="0" smtClean="0">
              <a:solidFill>
                <a:srgbClr val="2D1185"/>
              </a:solidFill>
              <a:latin typeface="Arial" pitchFamily="34" charset="0"/>
            </a:endParaRPr>
          </a:p>
          <a:p>
            <a:pPr lvl="4">
              <a:spcBef>
                <a:spcPct val="0"/>
              </a:spcBef>
              <a:buClr>
                <a:srgbClr val="FFCC00"/>
              </a:buClr>
              <a:buSzPct val="150000"/>
              <a:buFontTx/>
              <a:buChar char="•"/>
            </a:pPr>
            <a:r>
              <a:rPr kumimoji="1" lang="en-US" sz="1800" b="1" dirty="0" smtClean="0">
                <a:solidFill>
                  <a:srgbClr val="2D1185"/>
                </a:solidFill>
                <a:latin typeface="Arial" pitchFamily="34" charset="0"/>
              </a:rPr>
              <a:t>Solicitation letters (signed or unsigned)</a:t>
            </a:r>
          </a:p>
          <a:p>
            <a:pPr lvl="4">
              <a:spcBef>
                <a:spcPct val="0"/>
              </a:spcBef>
              <a:buClr>
                <a:srgbClr val="FFCC00"/>
              </a:buClr>
              <a:buSzPct val="150000"/>
              <a:buFontTx/>
              <a:buChar char="•"/>
            </a:pPr>
            <a:r>
              <a:rPr kumimoji="1" lang="en-US" sz="1800" b="1" dirty="0" smtClean="0">
                <a:solidFill>
                  <a:srgbClr val="2D1185"/>
                </a:solidFill>
                <a:latin typeface="Arial" pitchFamily="34" charset="0"/>
              </a:rPr>
              <a:t>Fundraising events (including phone banks)</a:t>
            </a:r>
          </a:p>
          <a:p>
            <a:pPr lvl="4">
              <a:spcBef>
                <a:spcPct val="0"/>
              </a:spcBef>
              <a:buClr>
                <a:srgbClr val="FFCC00"/>
              </a:buClr>
              <a:buSzPct val="150000"/>
              <a:buFontTx/>
              <a:buChar char="•"/>
            </a:pPr>
            <a:r>
              <a:rPr kumimoji="1" lang="en-US" sz="1800" b="1" dirty="0" smtClean="0">
                <a:solidFill>
                  <a:srgbClr val="2D1185"/>
                </a:solidFill>
                <a:latin typeface="Arial" pitchFamily="34" charset="0"/>
              </a:rPr>
              <a:t>Campaign treasurer </a:t>
            </a:r>
          </a:p>
          <a:p>
            <a:pPr lvl="4">
              <a:spcBef>
                <a:spcPct val="0"/>
              </a:spcBef>
              <a:buClr>
                <a:srgbClr val="FFCC00"/>
              </a:buClr>
              <a:buSzPct val="150000"/>
              <a:buFontTx/>
              <a:buChar char="•"/>
            </a:pPr>
            <a:r>
              <a:rPr kumimoji="1" lang="en-US" sz="1800" b="1" dirty="0" smtClean="0">
                <a:solidFill>
                  <a:srgbClr val="2D1185"/>
                </a:solidFill>
                <a:latin typeface="Arial" pitchFamily="34" charset="0"/>
              </a:rPr>
              <a:t>Web sites (links to)</a:t>
            </a:r>
          </a:p>
          <a:p>
            <a:pPr lvl="4">
              <a:spcBef>
                <a:spcPct val="0"/>
              </a:spcBef>
              <a:buClr>
                <a:srgbClr val="FFCC00"/>
              </a:buClr>
              <a:buSzPct val="150000"/>
              <a:buFontTx/>
              <a:buChar char="•"/>
            </a:pPr>
            <a:r>
              <a:rPr kumimoji="1" lang="en-US" sz="1800" b="1" dirty="0" smtClean="0">
                <a:solidFill>
                  <a:srgbClr val="2D1185"/>
                </a:solidFill>
                <a:latin typeface="Arial" pitchFamily="34" charset="0"/>
              </a:rPr>
              <a:t>Social media/blogs</a:t>
            </a:r>
          </a:p>
          <a:p>
            <a:pPr lvl="4">
              <a:spcBef>
                <a:spcPct val="0"/>
              </a:spcBef>
              <a:buClr>
                <a:srgbClr val="FFCC00"/>
              </a:buClr>
              <a:buSzPct val="150000"/>
              <a:buFontTx/>
              <a:buChar char="•"/>
            </a:pPr>
            <a:r>
              <a:rPr kumimoji="1" lang="en-US" sz="1800" b="1" dirty="0" smtClean="0">
                <a:solidFill>
                  <a:srgbClr val="2D1185"/>
                </a:solidFill>
                <a:latin typeface="Arial" pitchFamily="34" charset="0"/>
              </a:rPr>
              <a:t>New case decisions</a:t>
            </a:r>
            <a:endParaRPr kumimoji="1" lang="en-US" sz="2400" b="1" dirty="0" smtClean="0">
              <a:solidFill>
                <a:srgbClr val="2D1185"/>
              </a:solidFill>
              <a:latin typeface="Arial" pitchFamily="34" charset="0"/>
            </a:endParaRPr>
          </a:p>
          <a:p>
            <a:pPr lvl="4">
              <a:spcBef>
                <a:spcPct val="0"/>
              </a:spcBef>
              <a:buClr>
                <a:srgbClr val="FFCC00"/>
              </a:buClr>
              <a:buFontTx/>
              <a:buNone/>
            </a:pPr>
            <a:endParaRPr kumimoji="1" lang="en-US" b="1" dirty="0" smtClean="0">
              <a:solidFill>
                <a:srgbClr val="2D1185"/>
              </a:solidFill>
              <a:latin typeface="Arial" pitchFamily="34" charset="0"/>
            </a:endParaRPr>
          </a:p>
          <a:p>
            <a:pPr marL="0" indent="0">
              <a:lnSpc>
                <a:spcPct val="125000"/>
              </a:lnSpc>
              <a:spcBef>
                <a:spcPct val="0"/>
              </a:spcBef>
              <a:buClr>
                <a:srgbClr val="2D1185"/>
              </a:buClr>
              <a:buFont typeface="Marlett" pitchFamily="2" charset="2"/>
              <a:buNone/>
            </a:pPr>
            <a:r>
              <a:rPr kumimoji="1" lang="en-US" sz="2400" b="1" dirty="0" smtClean="0">
                <a:solidFill>
                  <a:srgbClr val="000099"/>
                </a:solidFill>
                <a:latin typeface="Arial" pitchFamily="34" charset="0"/>
              </a:rPr>
              <a:t>	</a:t>
            </a:r>
            <a:r>
              <a:rPr kumimoji="1" lang="en-US" sz="1800" b="1" dirty="0" smtClean="0">
                <a:solidFill>
                  <a:srgbClr val="000099"/>
                </a:solidFill>
                <a:latin typeface="Arial" pitchFamily="34" charset="0"/>
              </a:rPr>
              <a:t>A LESS RESTRICTED EMPLOYEE </a:t>
            </a:r>
            <a:r>
              <a:rPr kumimoji="1" lang="en-US" sz="1800" b="1" u="sng" dirty="0" smtClean="0">
                <a:solidFill>
                  <a:srgbClr val="009900"/>
                </a:solidFill>
                <a:latin typeface="Arial" pitchFamily="34" charset="0"/>
              </a:rPr>
              <a:t>MAY</a:t>
            </a:r>
            <a:r>
              <a:rPr kumimoji="1" lang="en-US" sz="1800" b="1" dirty="0" smtClean="0">
                <a:solidFill>
                  <a:srgbClr val="000099"/>
                </a:solidFill>
                <a:latin typeface="Arial" pitchFamily="34" charset="0"/>
              </a:rPr>
              <a:t> HOST A MEET AND 	GREET OR SPEAK AT A FUNDRAISER</a:t>
            </a:r>
          </a:p>
          <a:p>
            <a:pPr marL="1258888" lvl="2">
              <a:spcBef>
                <a:spcPct val="0"/>
              </a:spcBef>
              <a:buClr>
                <a:srgbClr val="FFCC00"/>
              </a:buClr>
              <a:buFont typeface="Monotype Sorts" pitchFamily="2" charset="2"/>
              <a:buNone/>
            </a:pPr>
            <a:endParaRPr kumimoji="1" lang="en-US" sz="1800" b="1" dirty="0" smtClean="0">
              <a:solidFill>
                <a:srgbClr val="2D1185"/>
              </a:solidFill>
              <a:latin typeface="Arial" pitchFamily="34" charset="0"/>
            </a:endParaRPr>
          </a:p>
          <a:p>
            <a:pPr marL="915988" lvl="1" indent="-458788">
              <a:spcBef>
                <a:spcPct val="0"/>
              </a:spcBef>
              <a:buClr>
                <a:srgbClr val="FFCC00"/>
              </a:buClr>
              <a:buFont typeface="Monotype Sorts" pitchFamily="2" charset="2"/>
              <a:buChar char="l"/>
            </a:pPr>
            <a:endParaRPr kumimoji="1" lang="en-US" b="1" dirty="0" smtClean="0">
              <a:solidFill>
                <a:srgbClr val="2D1185"/>
              </a:solidFill>
              <a:latin typeface="Arial" pitchFamily="34" charset="0"/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6324600" cy="762000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sz="2000" b="1" smtClean="0">
                <a:solidFill>
                  <a:srgbClr val="2D1185"/>
                </a:solidFill>
              </a:rPr>
              <a:t>FEDERAL HATCH ACT DON’Ts</a:t>
            </a:r>
            <a:br>
              <a:rPr lang="en-US" sz="2000" b="1" smtClean="0">
                <a:solidFill>
                  <a:srgbClr val="2D1185"/>
                </a:solidFill>
              </a:rPr>
            </a:br>
            <a:r>
              <a:rPr lang="en-US" sz="1600" b="1" smtClean="0">
                <a:solidFill>
                  <a:srgbClr val="9A3300"/>
                </a:solidFill>
              </a:rPr>
              <a:t>5 U.S.C. § 7323; 5 C.F.R. PART 734, SUBPART C</a:t>
            </a:r>
            <a:endParaRPr lang="en-US" sz="16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000099"/>
                </a:solidFill>
              </a:rPr>
              <a:t>UNION EXCEPTION</a:t>
            </a:r>
            <a:br>
              <a:rPr lang="en-US" b="1" smtClean="0">
                <a:solidFill>
                  <a:srgbClr val="000099"/>
                </a:solidFill>
              </a:rPr>
            </a:br>
            <a:r>
              <a:rPr lang="en-US" b="1" smtClean="0">
                <a:solidFill>
                  <a:srgbClr val="9A3300"/>
                </a:solidFill>
              </a:rPr>
              <a:t> 5 U.S.C. § 7323(a)(2)</a:t>
            </a:r>
            <a:endParaRPr lang="en-US" b="1" smtClean="0">
              <a:solidFill>
                <a:srgbClr val="000099"/>
              </a:solidFill>
            </a:endParaRPr>
          </a:p>
        </p:txBody>
      </p:sp>
      <p:sp>
        <p:nvSpPr>
          <p:cNvPr id="1126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16BB6B-1CA1-43DE-9694-9CD247EEDD02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1268" name="TextBox 3"/>
          <p:cNvSpPr txBox="1">
            <a:spLocks noChangeArrowheads="1"/>
          </p:cNvSpPr>
          <p:nvPr/>
        </p:nvSpPr>
        <p:spPr bwMode="auto">
          <a:xfrm>
            <a:off x="1295400" y="1828800"/>
            <a:ext cx="6477000" cy="581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2D1199"/>
                </a:solidFill>
              </a:rPr>
              <a:t>Union PAC</a:t>
            </a:r>
            <a:endParaRPr lang="en-US" dirty="0">
              <a:solidFill>
                <a:srgbClr val="2D1199"/>
              </a:solidFill>
            </a:endParaRPr>
          </a:p>
          <a:p>
            <a:endParaRPr lang="en-US" sz="1400" dirty="0">
              <a:solidFill>
                <a:srgbClr val="CC9900"/>
              </a:solidFill>
            </a:endParaRPr>
          </a:p>
          <a:p>
            <a:r>
              <a:rPr lang="en-US" sz="2000" dirty="0">
                <a:solidFill>
                  <a:srgbClr val="000099"/>
                </a:solidFill>
              </a:rPr>
              <a:t>A federal employee may solicit, accept or receive political contributions </a:t>
            </a:r>
            <a:r>
              <a:rPr kumimoji="1" lang="en-US" sz="1400" dirty="0">
                <a:solidFill>
                  <a:srgbClr val="FF0000"/>
                </a:solidFill>
              </a:rPr>
              <a:t>(As long as he/she is not:  </a:t>
            </a:r>
            <a:r>
              <a:rPr kumimoji="1" lang="en-US" sz="1400" u="sng" dirty="0">
                <a:solidFill>
                  <a:srgbClr val="FF0000"/>
                </a:solidFill>
              </a:rPr>
              <a:t>ON DUTY</a:t>
            </a:r>
            <a:r>
              <a:rPr kumimoji="1" lang="en-US" sz="1400" dirty="0">
                <a:solidFill>
                  <a:srgbClr val="FF0000"/>
                </a:solidFill>
              </a:rPr>
              <a:t>; </a:t>
            </a:r>
            <a:r>
              <a:rPr kumimoji="1" lang="en-US" sz="1400" u="sng" dirty="0">
                <a:solidFill>
                  <a:srgbClr val="FF0000"/>
                </a:solidFill>
              </a:rPr>
              <a:t>IN A GOVERNMENT OFFICE</a:t>
            </a:r>
            <a:r>
              <a:rPr kumimoji="1" lang="en-US" sz="1400" dirty="0">
                <a:solidFill>
                  <a:srgbClr val="FF0000"/>
                </a:solidFill>
              </a:rPr>
              <a:t>; </a:t>
            </a:r>
            <a:r>
              <a:rPr kumimoji="1" lang="en-US" sz="1400" u="sng" dirty="0">
                <a:solidFill>
                  <a:srgbClr val="FF0000"/>
                </a:solidFill>
              </a:rPr>
              <a:t>WEARING AN OFFICIAL UNIFORM</a:t>
            </a:r>
            <a:r>
              <a:rPr kumimoji="1" lang="en-US" sz="1400" dirty="0">
                <a:solidFill>
                  <a:srgbClr val="FF0000"/>
                </a:solidFill>
              </a:rPr>
              <a:t>; or </a:t>
            </a:r>
            <a:r>
              <a:rPr kumimoji="1" lang="en-US" sz="1400" u="sng" dirty="0">
                <a:solidFill>
                  <a:srgbClr val="FF0000"/>
                </a:solidFill>
              </a:rPr>
              <a:t>USING A GOVERNMENT VEHICLE</a:t>
            </a:r>
            <a:r>
              <a:rPr kumimoji="1" lang="en-US" sz="1400" dirty="0">
                <a:solidFill>
                  <a:srgbClr val="FF0000"/>
                </a:solidFill>
              </a:rPr>
              <a:t>)</a:t>
            </a:r>
            <a:r>
              <a:rPr lang="en-US" sz="1400" dirty="0">
                <a:solidFill>
                  <a:srgbClr val="000099"/>
                </a:solidFill>
              </a:rPr>
              <a:t>, if:</a:t>
            </a:r>
            <a:r>
              <a:rPr kumimoji="1" lang="en-US" sz="1400" dirty="0">
                <a:solidFill>
                  <a:srgbClr val="FF0000"/>
                </a:solidFill>
              </a:rPr>
              <a:t> </a:t>
            </a:r>
            <a:endParaRPr lang="en-US" sz="1400" dirty="0">
              <a:solidFill>
                <a:srgbClr val="000099"/>
              </a:solidFill>
            </a:endParaRPr>
          </a:p>
          <a:p>
            <a:pPr>
              <a:buFont typeface="Arial" charset="0"/>
              <a:buChar char="•"/>
            </a:pPr>
            <a:endParaRPr lang="en-US" sz="2000" dirty="0"/>
          </a:p>
          <a:p>
            <a:pPr>
              <a:buFont typeface="Arial" charset="0"/>
              <a:buChar char="•"/>
            </a:pPr>
            <a:r>
              <a:rPr lang="en-US" sz="1800" b="0" dirty="0">
                <a:solidFill>
                  <a:srgbClr val="000099"/>
                </a:solidFill>
              </a:rPr>
              <a:t>The person solicited for a political contribution belongs to the same federal labor organization, or federal employee organization, as the employee who solicits, accepts, or receives the contribution;</a:t>
            </a:r>
          </a:p>
          <a:p>
            <a:pPr>
              <a:buFont typeface="Arial" charset="0"/>
              <a:buChar char="•"/>
            </a:pPr>
            <a:endParaRPr lang="en-US" sz="1800" b="0" dirty="0">
              <a:solidFill>
                <a:srgbClr val="000099"/>
              </a:solidFill>
            </a:endParaRPr>
          </a:p>
          <a:p>
            <a:pPr>
              <a:buFont typeface="Arial" charset="0"/>
              <a:buChar char="•"/>
            </a:pPr>
            <a:r>
              <a:rPr lang="en-US" sz="1800" b="0" dirty="0">
                <a:solidFill>
                  <a:srgbClr val="000099"/>
                </a:solidFill>
              </a:rPr>
              <a:t>The person solicited is not a subordinate employee; </a:t>
            </a:r>
            <a:r>
              <a:rPr lang="en-US" sz="1800" u="sng" dirty="0">
                <a:solidFill>
                  <a:srgbClr val="000099"/>
                </a:solidFill>
              </a:rPr>
              <a:t>and</a:t>
            </a:r>
          </a:p>
          <a:p>
            <a:pPr>
              <a:buFont typeface="Arial" charset="0"/>
              <a:buChar char="•"/>
            </a:pPr>
            <a:endParaRPr lang="en-US" sz="1800" b="0" u="sng" dirty="0">
              <a:solidFill>
                <a:srgbClr val="000099"/>
              </a:solidFill>
            </a:endParaRPr>
          </a:p>
          <a:p>
            <a:pPr>
              <a:buFont typeface="Arial" charset="0"/>
              <a:buChar char="•"/>
            </a:pPr>
            <a:r>
              <a:rPr lang="en-US" sz="1800" b="0" dirty="0">
                <a:solidFill>
                  <a:srgbClr val="000099"/>
                </a:solidFill>
              </a:rPr>
              <a:t>The request is for a contribution to the multicandidate  political committee of a federal labor organization or federal employee organization.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1B6E3-113B-4B16-94A1-61C2DA694DA8}" type="slidenum">
              <a:rPr lang="en-US" smtClean="0">
                <a:latin typeface="Arial" pitchFamily="34" charset="0"/>
              </a:rPr>
              <a:pPr>
                <a:defRPr/>
              </a:pPr>
              <a:t>15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2057400"/>
            <a:ext cx="8153400" cy="3733800"/>
          </a:xfrm>
        </p:spPr>
        <p:txBody>
          <a:bodyPr/>
          <a:lstStyle/>
          <a:p>
            <a:pPr marL="609600" indent="-609600">
              <a:lnSpc>
                <a:spcPct val="120000"/>
              </a:lnSpc>
              <a:spcBef>
                <a:spcPct val="0"/>
              </a:spcBef>
              <a:buClr>
                <a:srgbClr val="000099"/>
              </a:buClr>
              <a:buFont typeface="Marlett" pitchFamily="2" charset="2"/>
              <a:buNone/>
            </a:pPr>
            <a:r>
              <a:rPr kumimoji="1" lang="en-US" sz="2000" b="1" dirty="0" smtClean="0">
                <a:solidFill>
                  <a:srgbClr val="000099"/>
                </a:solidFill>
                <a:latin typeface="Arial" pitchFamily="34" charset="0"/>
              </a:rPr>
              <a:t>	4.  BE CANDIDATES FOR PUBLIC OFFICE IN PARTISAN 	 ELECTIONS</a:t>
            </a:r>
          </a:p>
          <a:p>
            <a:pPr marL="609600" indent="-609600">
              <a:lnSpc>
                <a:spcPct val="120000"/>
              </a:lnSpc>
              <a:spcBef>
                <a:spcPct val="0"/>
              </a:spcBef>
              <a:buClr>
                <a:srgbClr val="000099"/>
              </a:buClr>
              <a:buFont typeface="Marlett" pitchFamily="2" charset="2"/>
              <a:buNone/>
            </a:pPr>
            <a:endParaRPr kumimoji="1" lang="en-US" sz="2800" b="1" dirty="0" smtClean="0">
              <a:solidFill>
                <a:srgbClr val="000099"/>
              </a:solidFill>
              <a:latin typeface="Arial" pitchFamily="34" charset="0"/>
            </a:endParaRPr>
          </a:p>
          <a:p>
            <a:pPr marL="1317625" lvl="2" indent="-457200">
              <a:lnSpc>
                <a:spcPct val="120000"/>
              </a:lnSpc>
              <a:spcBef>
                <a:spcPct val="0"/>
              </a:spcBef>
              <a:buClr>
                <a:srgbClr val="FFCC00"/>
              </a:buClr>
              <a:buSzPct val="150000"/>
            </a:pPr>
            <a:r>
              <a:rPr kumimoji="1" lang="en-US" sz="1800" b="1" dirty="0" smtClean="0">
                <a:solidFill>
                  <a:srgbClr val="000099"/>
                </a:solidFill>
                <a:latin typeface="Arial" pitchFamily="34" charset="0"/>
              </a:rPr>
              <a:t>NONPARTISAN ELECTIONS</a:t>
            </a:r>
          </a:p>
          <a:p>
            <a:pPr marL="1317625" lvl="2" indent="-457200">
              <a:lnSpc>
                <a:spcPct val="120000"/>
              </a:lnSpc>
              <a:spcBef>
                <a:spcPct val="0"/>
              </a:spcBef>
              <a:buClr>
                <a:srgbClr val="FFCC00"/>
              </a:buClr>
              <a:buSzPct val="150000"/>
            </a:pPr>
            <a:r>
              <a:rPr kumimoji="1" lang="en-US" sz="1800" b="1" dirty="0" smtClean="0">
                <a:solidFill>
                  <a:srgbClr val="000099"/>
                </a:solidFill>
                <a:latin typeface="Arial" pitchFamily="34" charset="0"/>
              </a:rPr>
              <a:t>PARTY OFFICE (</a:t>
            </a:r>
            <a:r>
              <a:rPr kumimoji="1" lang="en-US" sz="1800" b="1" u="sng" dirty="0" smtClean="0">
                <a:solidFill>
                  <a:srgbClr val="000099"/>
                </a:solidFill>
                <a:latin typeface="Arial" pitchFamily="34" charset="0"/>
              </a:rPr>
              <a:t>e.g.</a:t>
            </a:r>
            <a:r>
              <a:rPr kumimoji="1" lang="en-US" sz="1800" b="1" dirty="0" smtClean="0">
                <a:solidFill>
                  <a:srgbClr val="000099"/>
                </a:solidFill>
                <a:latin typeface="Arial" pitchFamily="34" charset="0"/>
              </a:rPr>
              <a:t>, PRECINCT COMMITTEE PERSON)</a:t>
            </a:r>
          </a:p>
          <a:p>
            <a:pPr marL="1317625" lvl="2" indent="-457200">
              <a:lnSpc>
                <a:spcPct val="120000"/>
              </a:lnSpc>
              <a:spcBef>
                <a:spcPct val="0"/>
              </a:spcBef>
              <a:buClr>
                <a:srgbClr val="FFCC00"/>
              </a:buClr>
              <a:buSzPct val="150000"/>
            </a:pPr>
            <a:r>
              <a:rPr kumimoji="1" lang="en-US" sz="1800" b="1" dirty="0" smtClean="0">
                <a:solidFill>
                  <a:srgbClr val="000099"/>
                </a:solidFill>
                <a:latin typeface="Arial" pitchFamily="34" charset="0"/>
              </a:rPr>
              <a:t>DESIGNATED COMMUNITIES - local elections 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6324600" cy="685800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sz="2000" b="1" smtClean="0">
                <a:solidFill>
                  <a:srgbClr val="000099"/>
                </a:solidFill>
              </a:rPr>
              <a:t>FEDERAL HATCH ACT </a:t>
            </a:r>
            <a:r>
              <a:rPr lang="en-US" sz="2000" b="1" i="1" u="sng" smtClean="0">
                <a:solidFill>
                  <a:srgbClr val="000099"/>
                </a:solidFill>
              </a:rPr>
              <a:t>DON’Ts</a:t>
            </a:r>
            <a:r>
              <a:rPr lang="en-US" sz="2000" b="1" smtClean="0">
                <a:solidFill>
                  <a:srgbClr val="000099"/>
                </a:solidFill>
              </a:rPr>
              <a:t/>
            </a:r>
            <a:br>
              <a:rPr lang="en-US" sz="2000" b="1" smtClean="0">
                <a:solidFill>
                  <a:srgbClr val="000099"/>
                </a:solidFill>
              </a:rPr>
            </a:br>
            <a:r>
              <a:rPr lang="en-US" sz="1600" b="1" smtClean="0">
                <a:solidFill>
                  <a:srgbClr val="9A3300"/>
                </a:solidFill>
              </a:rPr>
              <a:t>5 U.S.C. § 7323; 5 C.F.R. PART 734, SUBPART C</a:t>
            </a:r>
            <a:endParaRPr lang="en-US" sz="16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482FA1-4199-4F19-99E8-03490915E0AA}" type="slidenum">
              <a:rPr lang="en-US" smtClean="0">
                <a:latin typeface="Arial" pitchFamily="34" charset="0"/>
              </a:rPr>
              <a:pPr>
                <a:defRPr/>
              </a:pPr>
              <a:t>16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6324600" cy="838200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sz="2000" b="1" smtClean="0">
                <a:solidFill>
                  <a:srgbClr val="000099"/>
                </a:solidFill>
              </a:rPr>
              <a:t>CANDIDACY</a:t>
            </a:r>
            <a:br>
              <a:rPr lang="en-US" sz="2000" b="1" smtClean="0">
                <a:solidFill>
                  <a:srgbClr val="000099"/>
                </a:solidFill>
              </a:rPr>
            </a:br>
            <a:r>
              <a:rPr lang="en-US" sz="1600" b="1" smtClean="0">
                <a:solidFill>
                  <a:srgbClr val="9A3300"/>
                </a:solidFill>
              </a:rPr>
              <a:t>5 U.S.C. § 7323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077200" cy="4572000"/>
          </a:xfrm>
        </p:spPr>
        <p:txBody>
          <a:bodyPr/>
          <a:lstStyle/>
          <a:p>
            <a:pPr marL="119063" lvl="1" indent="-4763">
              <a:lnSpc>
                <a:spcPct val="120000"/>
              </a:lnSpc>
              <a:spcBef>
                <a:spcPct val="0"/>
              </a:spcBef>
              <a:buClr>
                <a:srgbClr val="E0AF12"/>
              </a:buClr>
              <a:buSzPct val="65000"/>
              <a:buFont typeface="Monotype Sorts" pitchFamily="2" charset="2"/>
              <a:buNone/>
            </a:pPr>
            <a:r>
              <a:rPr lang="en-US" sz="1800" b="1" smtClean="0">
                <a:solidFill>
                  <a:srgbClr val="000099"/>
                </a:solidFill>
                <a:latin typeface="Arial" pitchFamily="34" charset="0"/>
              </a:rPr>
              <a:t>WHEN DOES IT BEGIN?</a:t>
            </a:r>
          </a:p>
          <a:p>
            <a:pPr marL="119063" lvl="1" indent="-4763">
              <a:lnSpc>
                <a:spcPct val="120000"/>
              </a:lnSpc>
              <a:spcBef>
                <a:spcPct val="0"/>
              </a:spcBef>
              <a:buClr>
                <a:srgbClr val="E0AF12"/>
              </a:buClr>
              <a:buSzPct val="65000"/>
              <a:buFont typeface="Monotype Sorts" pitchFamily="2" charset="2"/>
              <a:buNone/>
            </a:pPr>
            <a:endParaRPr lang="en-US" sz="1800" b="1" smtClean="0">
              <a:solidFill>
                <a:srgbClr val="000099"/>
              </a:solidFill>
              <a:latin typeface="Arial" pitchFamily="34" charset="0"/>
            </a:endParaRPr>
          </a:p>
          <a:p>
            <a:pPr marL="119063" lvl="1" indent="-4763">
              <a:lnSpc>
                <a:spcPct val="120000"/>
              </a:lnSpc>
              <a:spcBef>
                <a:spcPct val="0"/>
              </a:spcBef>
              <a:buClr>
                <a:srgbClr val="E0AF12"/>
              </a:buClr>
              <a:buSzPct val="65000"/>
              <a:buFont typeface="Monotype Sorts" pitchFamily="2" charset="2"/>
              <a:buNone/>
            </a:pPr>
            <a:r>
              <a:rPr lang="en-US" sz="1800" b="1" smtClean="0">
                <a:solidFill>
                  <a:srgbClr val="000099"/>
                </a:solidFill>
                <a:latin typeface="Arial" pitchFamily="34" charset="0"/>
              </a:rPr>
              <a:t>WHEN AN INDIVIDUAL </a:t>
            </a:r>
            <a:r>
              <a:rPr lang="en-US" sz="1800" b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―</a:t>
            </a:r>
          </a:p>
          <a:p>
            <a:pPr marL="119063" lvl="1" indent="-4763">
              <a:lnSpc>
                <a:spcPct val="120000"/>
              </a:lnSpc>
              <a:spcBef>
                <a:spcPct val="0"/>
              </a:spcBef>
              <a:buClr>
                <a:srgbClr val="E0AF12"/>
              </a:buClr>
              <a:buSzPct val="65000"/>
              <a:buFont typeface="Monotype Sorts" pitchFamily="2" charset="2"/>
              <a:buNone/>
            </a:pPr>
            <a:r>
              <a:rPr lang="en-US" sz="1800" b="1" smtClean="0">
                <a:solidFill>
                  <a:srgbClr val="000099"/>
                </a:solidFill>
                <a:latin typeface="Arial" pitchFamily="34" charset="0"/>
              </a:rPr>
              <a:t> </a:t>
            </a:r>
          </a:p>
          <a:p>
            <a:pPr marL="1146175" lvl="2" indent="-457200">
              <a:lnSpc>
                <a:spcPct val="110000"/>
              </a:lnSpc>
              <a:spcBef>
                <a:spcPct val="0"/>
              </a:spcBef>
              <a:buClr>
                <a:srgbClr val="FFCC00"/>
              </a:buClr>
              <a:buFont typeface="Century Gothic" pitchFamily="34" charset="0"/>
              <a:buChar char="●"/>
            </a:pPr>
            <a:r>
              <a:rPr lang="en-US" sz="1800" b="1" smtClean="0">
                <a:solidFill>
                  <a:srgbClr val="000099"/>
                </a:solidFill>
                <a:latin typeface="Arial" pitchFamily="34" charset="0"/>
              </a:rPr>
              <a:t>BEGINS TO COLLECT SIGNATURES FOR NOMINATING PETITIONS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buClr>
                <a:srgbClr val="FFCC00"/>
              </a:buClr>
              <a:buFont typeface="Century Gothic" pitchFamily="34" charset="0"/>
              <a:buChar char="●"/>
            </a:pPr>
            <a:endParaRPr lang="en-US" sz="1800" b="1" smtClean="0">
              <a:solidFill>
                <a:srgbClr val="000099"/>
              </a:solidFill>
              <a:latin typeface="Arial" pitchFamily="34" charset="0"/>
            </a:endParaRPr>
          </a:p>
          <a:p>
            <a:pPr marL="1146175" lvl="2" indent="-457200">
              <a:lnSpc>
                <a:spcPct val="110000"/>
              </a:lnSpc>
              <a:spcBef>
                <a:spcPct val="0"/>
              </a:spcBef>
              <a:buClr>
                <a:srgbClr val="FFCC00"/>
              </a:buClr>
              <a:buFont typeface="Century Gothic" pitchFamily="34" charset="0"/>
              <a:buChar char="●"/>
            </a:pPr>
            <a:r>
              <a:rPr lang="en-US" sz="1800" b="1" smtClean="0">
                <a:solidFill>
                  <a:srgbClr val="000099"/>
                </a:solidFill>
                <a:latin typeface="Arial" pitchFamily="34" charset="0"/>
              </a:rPr>
              <a:t>BEGINS TO FUNDRAISE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buClr>
                <a:srgbClr val="FFCC00"/>
              </a:buClr>
              <a:buFont typeface="Century Gothic" pitchFamily="34" charset="0"/>
              <a:buChar char="●"/>
            </a:pPr>
            <a:endParaRPr lang="en-US" sz="1800" b="1" smtClean="0">
              <a:solidFill>
                <a:srgbClr val="000099"/>
              </a:solidFill>
              <a:latin typeface="Arial" pitchFamily="34" charset="0"/>
            </a:endParaRPr>
          </a:p>
          <a:p>
            <a:pPr marL="1146175" lvl="2" indent="-457200">
              <a:lnSpc>
                <a:spcPct val="110000"/>
              </a:lnSpc>
              <a:spcBef>
                <a:spcPct val="0"/>
              </a:spcBef>
              <a:buClr>
                <a:srgbClr val="FFCC00"/>
              </a:buClr>
              <a:buFont typeface="Century Gothic" pitchFamily="34" charset="0"/>
              <a:buChar char="●"/>
            </a:pPr>
            <a:r>
              <a:rPr lang="en-US" sz="1800" b="1" smtClean="0">
                <a:solidFill>
                  <a:srgbClr val="000099"/>
                </a:solidFill>
                <a:latin typeface="Arial" pitchFamily="34" charset="0"/>
              </a:rPr>
              <a:t>MAKES AN ANNOUNCEMENT TO THE PRESS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buClr>
                <a:srgbClr val="FFCC00"/>
              </a:buClr>
              <a:buFont typeface="Century Gothic" pitchFamily="34" charset="0"/>
              <a:buChar char="●"/>
            </a:pPr>
            <a:endParaRPr lang="en-US" sz="1800" b="1" smtClean="0">
              <a:solidFill>
                <a:srgbClr val="000099"/>
              </a:solidFill>
              <a:latin typeface="Arial" pitchFamily="34" charset="0"/>
            </a:endParaRPr>
          </a:p>
          <a:p>
            <a:pPr marL="1146175" lvl="2" indent="-457200">
              <a:lnSpc>
                <a:spcPct val="110000"/>
              </a:lnSpc>
              <a:spcBef>
                <a:spcPct val="0"/>
              </a:spcBef>
              <a:buClr>
                <a:srgbClr val="FFCC00"/>
              </a:buClr>
              <a:buFont typeface="Century Gothic" pitchFamily="34" charset="0"/>
              <a:buChar char="●"/>
            </a:pPr>
            <a:r>
              <a:rPr lang="en-US" sz="1800" b="1" smtClean="0">
                <a:solidFill>
                  <a:srgbClr val="000099"/>
                </a:solidFill>
                <a:latin typeface="Arial" pitchFamily="34" charset="0"/>
              </a:rPr>
              <a:t>FILES NOMINATING PETITIONS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buClr>
                <a:srgbClr val="FFCC00"/>
              </a:buClr>
              <a:buFont typeface="Century Gothic" pitchFamily="34" charset="0"/>
              <a:buChar char="●"/>
            </a:pPr>
            <a:endParaRPr lang="en-US" sz="1800" b="1" smtClean="0">
              <a:solidFill>
                <a:srgbClr val="000099"/>
              </a:solidFill>
              <a:latin typeface="Arial" pitchFamily="34" charset="0"/>
            </a:endParaRPr>
          </a:p>
          <a:p>
            <a:pPr marL="1146175" lvl="2" indent="-457200">
              <a:lnSpc>
                <a:spcPct val="110000"/>
              </a:lnSpc>
              <a:spcBef>
                <a:spcPct val="0"/>
              </a:spcBef>
              <a:buClr>
                <a:srgbClr val="FFCC00"/>
              </a:buClr>
              <a:buFont typeface="Century Gothic" pitchFamily="34" charset="0"/>
              <a:buChar char="●"/>
            </a:pPr>
            <a:r>
              <a:rPr lang="en-US" sz="1800" b="1" smtClean="0">
                <a:solidFill>
                  <a:srgbClr val="000099"/>
                </a:solidFill>
                <a:latin typeface="Arial" pitchFamily="34" charset="0"/>
              </a:rPr>
              <a:t>PUTS A CAMPAIGN COMMITTEE TOGETHER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F66D5D-1350-4CDB-8EE0-6D76D72819A4}" type="slidenum">
              <a:rPr lang="en-US" smtClean="0">
                <a:latin typeface="Arial" pitchFamily="34" charset="0"/>
              </a:rPr>
              <a:pPr>
                <a:defRPr/>
              </a:pPr>
              <a:t>17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6400800" cy="685800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sz="2000" b="1" smtClean="0">
                <a:solidFill>
                  <a:srgbClr val="000099"/>
                </a:solidFill>
              </a:rPr>
              <a:t>NONPARTISAN ELECTIONS / CANDIDACIES</a:t>
            </a:r>
            <a:br>
              <a:rPr lang="en-US" sz="2000" b="1" smtClean="0">
                <a:solidFill>
                  <a:srgbClr val="000099"/>
                </a:solidFill>
              </a:rPr>
            </a:br>
            <a:r>
              <a:rPr lang="en-US" sz="1600" b="1" smtClean="0">
                <a:solidFill>
                  <a:srgbClr val="9A3300"/>
                </a:solidFill>
              </a:rPr>
              <a:t>5 U.S.C. § 7323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10600" cy="4572000"/>
          </a:xfrm>
        </p:spPr>
        <p:txBody>
          <a:bodyPr/>
          <a:lstStyle/>
          <a:p>
            <a:pPr marL="682625" lvl="1" indent="-458788">
              <a:spcBef>
                <a:spcPct val="0"/>
              </a:spcBef>
              <a:buClr>
                <a:srgbClr val="FF9900"/>
              </a:buClr>
              <a:buFont typeface="Monotype Sorts" pitchFamily="2" charset="2"/>
              <a:buNone/>
              <a:tabLst>
                <a:tab pos="1433513" algn="l"/>
              </a:tabLst>
            </a:pPr>
            <a:endParaRPr lang="en-US" sz="1800" b="1" smtClean="0">
              <a:solidFill>
                <a:srgbClr val="2D1185"/>
              </a:solidFill>
              <a:latin typeface="Arial" pitchFamily="34" charset="0"/>
            </a:endParaRPr>
          </a:p>
          <a:p>
            <a:pPr marL="682625" lvl="1" indent="-458788">
              <a:spcBef>
                <a:spcPct val="0"/>
              </a:spcBef>
              <a:buClr>
                <a:srgbClr val="FFCC00"/>
              </a:buClr>
              <a:buFont typeface="Monotype Sorts" pitchFamily="2" charset="2"/>
              <a:buNone/>
              <a:tabLst>
                <a:tab pos="1433513" algn="l"/>
              </a:tabLst>
            </a:pPr>
            <a:r>
              <a:rPr lang="en-US" sz="1800" b="1" smtClean="0">
                <a:solidFill>
                  <a:srgbClr val="2D1185"/>
                </a:solidFill>
                <a:latin typeface="Arial" pitchFamily="34" charset="0"/>
              </a:rPr>
              <a:t>	NONPARTISAN CAN BECOME PARTISAN WHEN</a:t>
            </a:r>
          </a:p>
          <a:p>
            <a:pPr marL="682625" lvl="1" indent="-458788">
              <a:spcBef>
                <a:spcPct val="0"/>
              </a:spcBef>
              <a:buClr>
                <a:srgbClr val="FFCC00"/>
              </a:buClr>
              <a:buFont typeface="Monotype Sorts" pitchFamily="2" charset="2"/>
              <a:buNone/>
              <a:tabLst>
                <a:tab pos="1433513" algn="l"/>
              </a:tabLst>
            </a:pPr>
            <a:r>
              <a:rPr lang="en-US" sz="1800" b="1" smtClean="0">
                <a:solidFill>
                  <a:srgbClr val="2D1185"/>
                </a:solidFill>
                <a:latin typeface="Arial" pitchFamily="34" charset="0"/>
              </a:rPr>
              <a:t>	EMPLOYEE / CANDIDATE </a:t>
            </a:r>
            <a:r>
              <a:rPr lang="en-US" sz="1800" b="1" smtClean="0">
                <a:solidFill>
                  <a:srgbClr val="2D1185"/>
                </a:solidFill>
                <a:latin typeface="Arial" pitchFamily="34" charset="0"/>
                <a:cs typeface="Arial" pitchFamily="34" charset="0"/>
              </a:rPr>
              <a:t>―</a:t>
            </a:r>
          </a:p>
          <a:p>
            <a:pPr marL="682625" lvl="1" indent="-458788">
              <a:spcBef>
                <a:spcPct val="0"/>
              </a:spcBef>
              <a:buClr>
                <a:srgbClr val="E0AF12"/>
              </a:buClr>
              <a:buSzPct val="65000"/>
              <a:buFont typeface="Monotype Sorts" pitchFamily="2" charset="2"/>
              <a:buNone/>
              <a:tabLst>
                <a:tab pos="1433513" algn="l"/>
              </a:tabLst>
            </a:pPr>
            <a:r>
              <a:rPr lang="en-US" sz="1800" b="1" smtClean="0">
                <a:solidFill>
                  <a:srgbClr val="2D1185"/>
                </a:solidFill>
                <a:latin typeface="Arial" pitchFamily="34" charset="0"/>
              </a:rPr>
              <a:t> </a:t>
            </a:r>
          </a:p>
          <a:p>
            <a:pPr marL="1433513" lvl="2" indent="-465138">
              <a:lnSpc>
                <a:spcPct val="90000"/>
              </a:lnSpc>
              <a:spcBef>
                <a:spcPct val="0"/>
              </a:spcBef>
              <a:buClr>
                <a:srgbClr val="FFCC00"/>
              </a:buClr>
              <a:buSzPct val="150000"/>
              <a:tabLst>
                <a:tab pos="1433513" algn="l"/>
              </a:tabLst>
            </a:pPr>
            <a:r>
              <a:rPr lang="en-US" sz="1800" smtClean="0">
                <a:solidFill>
                  <a:srgbClr val="2D1185"/>
                </a:solidFill>
                <a:latin typeface="Arial" pitchFamily="34" charset="0"/>
              </a:rPr>
              <a:t>SEEKS AND RECEIVES ENDORSEMENT OF POLITICAL PARTY</a:t>
            </a:r>
          </a:p>
          <a:p>
            <a:pPr marL="1433513" lvl="2" indent="-465138">
              <a:lnSpc>
                <a:spcPct val="90000"/>
              </a:lnSpc>
              <a:spcBef>
                <a:spcPct val="0"/>
              </a:spcBef>
              <a:buClr>
                <a:srgbClr val="FFCC00"/>
              </a:buClr>
              <a:buSzPct val="150000"/>
              <a:tabLst>
                <a:tab pos="1433513" algn="l"/>
              </a:tabLst>
            </a:pPr>
            <a:endParaRPr lang="en-US" sz="1800" smtClean="0">
              <a:solidFill>
                <a:srgbClr val="2D1185"/>
              </a:solidFill>
              <a:latin typeface="Arial" pitchFamily="34" charset="0"/>
            </a:endParaRPr>
          </a:p>
          <a:p>
            <a:pPr marL="1433513" lvl="2" indent="-465138">
              <a:lnSpc>
                <a:spcPct val="90000"/>
              </a:lnSpc>
              <a:spcBef>
                <a:spcPct val="0"/>
              </a:spcBef>
              <a:buClr>
                <a:srgbClr val="FFCC00"/>
              </a:buClr>
              <a:buSzPct val="150000"/>
              <a:tabLst>
                <a:tab pos="1433513" algn="l"/>
              </a:tabLst>
            </a:pPr>
            <a:r>
              <a:rPr lang="en-US" sz="1800" smtClean="0">
                <a:solidFill>
                  <a:srgbClr val="2D1185"/>
                </a:solidFill>
                <a:latin typeface="Arial" pitchFamily="34" charset="0"/>
              </a:rPr>
              <a:t>ADVERTISES ENDORSEMENT OF POLITICAL PARTY</a:t>
            </a:r>
          </a:p>
          <a:p>
            <a:pPr marL="1433513" lvl="2" indent="-465138">
              <a:lnSpc>
                <a:spcPct val="90000"/>
              </a:lnSpc>
              <a:spcBef>
                <a:spcPct val="0"/>
              </a:spcBef>
              <a:buClr>
                <a:srgbClr val="FFCC00"/>
              </a:buClr>
              <a:buSzPct val="150000"/>
              <a:tabLst>
                <a:tab pos="1433513" algn="l"/>
              </a:tabLst>
            </a:pPr>
            <a:endParaRPr lang="en-US" sz="1800" smtClean="0">
              <a:solidFill>
                <a:srgbClr val="2D1185"/>
              </a:solidFill>
              <a:latin typeface="Arial" pitchFamily="34" charset="0"/>
            </a:endParaRPr>
          </a:p>
          <a:p>
            <a:pPr marL="1433513" lvl="2" indent="-465138">
              <a:lnSpc>
                <a:spcPct val="90000"/>
              </a:lnSpc>
              <a:spcBef>
                <a:spcPct val="0"/>
              </a:spcBef>
              <a:buClr>
                <a:srgbClr val="FFCC00"/>
              </a:buClr>
              <a:buSzPct val="150000"/>
              <a:tabLst>
                <a:tab pos="1433513" algn="l"/>
              </a:tabLst>
            </a:pPr>
            <a:r>
              <a:rPr lang="en-US" sz="1800" smtClean="0">
                <a:solidFill>
                  <a:srgbClr val="2D1185"/>
                </a:solidFill>
                <a:latin typeface="Arial" pitchFamily="34" charset="0"/>
              </a:rPr>
              <a:t>USES POLITICAL PARTY RESOURCES</a:t>
            </a:r>
          </a:p>
          <a:p>
            <a:pPr marL="1433513" lvl="2" indent="-465138">
              <a:lnSpc>
                <a:spcPct val="90000"/>
              </a:lnSpc>
              <a:spcBef>
                <a:spcPct val="0"/>
              </a:spcBef>
              <a:buClr>
                <a:srgbClr val="FFCC00"/>
              </a:buClr>
              <a:buSzPct val="150000"/>
              <a:buFontTx/>
              <a:buNone/>
              <a:tabLst>
                <a:tab pos="1433513" algn="l"/>
              </a:tabLst>
            </a:pPr>
            <a:endParaRPr lang="en-US" sz="1800" smtClean="0">
              <a:solidFill>
                <a:srgbClr val="2D1185"/>
              </a:solidFill>
              <a:latin typeface="Arial" pitchFamily="34" charset="0"/>
            </a:endParaRPr>
          </a:p>
          <a:p>
            <a:pPr marL="1433513" lvl="2" indent="-465138">
              <a:lnSpc>
                <a:spcPct val="90000"/>
              </a:lnSpc>
              <a:spcBef>
                <a:spcPct val="0"/>
              </a:spcBef>
              <a:buClr>
                <a:srgbClr val="FFCC00"/>
              </a:buClr>
              <a:buSzPct val="150000"/>
              <a:tabLst>
                <a:tab pos="1433513" algn="l"/>
              </a:tabLst>
            </a:pPr>
            <a:r>
              <a:rPr lang="en-US" sz="1800" smtClean="0">
                <a:solidFill>
                  <a:srgbClr val="2D1185"/>
                </a:solidFill>
                <a:latin typeface="Arial" pitchFamily="34" charset="0"/>
              </a:rPr>
              <a:t>ANNOUNCES HE / SHE IS A POLITICAL PARTY CANDIDATE</a:t>
            </a:r>
          </a:p>
          <a:p>
            <a:pPr marL="682625" lvl="1" indent="-458788">
              <a:spcBef>
                <a:spcPct val="0"/>
              </a:spcBef>
              <a:buClr>
                <a:srgbClr val="E0AF12"/>
              </a:buClr>
              <a:buSzPct val="65000"/>
              <a:buFontTx/>
              <a:buChar char="•"/>
              <a:tabLst>
                <a:tab pos="1433513" algn="l"/>
              </a:tabLst>
            </a:pPr>
            <a:endParaRPr lang="en-US" sz="1800" b="1" smtClean="0">
              <a:solidFill>
                <a:srgbClr val="2D1185"/>
              </a:solidFill>
              <a:latin typeface="Arial" pitchFamily="34" charset="0"/>
            </a:endParaRPr>
          </a:p>
          <a:p>
            <a:pPr marL="682625" lvl="1" indent="-458788">
              <a:spcBef>
                <a:spcPct val="0"/>
              </a:spcBef>
              <a:buClr>
                <a:srgbClr val="FF9900"/>
              </a:buClr>
              <a:buFont typeface="Monotype Sorts" pitchFamily="2" charset="2"/>
              <a:buNone/>
              <a:tabLst>
                <a:tab pos="1433513" algn="l"/>
              </a:tabLst>
            </a:pPr>
            <a:endParaRPr lang="en-US" sz="1800" b="1" i="1" u="sng" smtClean="0">
              <a:solidFill>
                <a:srgbClr val="A50021"/>
              </a:solidFill>
              <a:latin typeface="Arial" pitchFamily="34" charset="0"/>
            </a:endParaRPr>
          </a:p>
          <a:p>
            <a:pPr marL="682625" lvl="1" indent="-458788">
              <a:spcBef>
                <a:spcPct val="0"/>
              </a:spcBef>
              <a:buClr>
                <a:srgbClr val="FF9900"/>
              </a:buClr>
              <a:buFont typeface="Monotype Sorts" pitchFamily="2" charset="2"/>
              <a:buNone/>
              <a:tabLst>
                <a:tab pos="1433513" algn="l"/>
              </a:tabLst>
            </a:pPr>
            <a:r>
              <a:rPr lang="en-US" sz="1800" b="1" i="1" u="sng" smtClean="0">
                <a:solidFill>
                  <a:srgbClr val="A50021"/>
                </a:solidFill>
                <a:latin typeface="Arial" pitchFamily="34" charset="0"/>
              </a:rPr>
              <a:t>KEY</a:t>
            </a:r>
            <a:r>
              <a:rPr lang="en-US" sz="1800" b="1" i="1" smtClean="0">
                <a:solidFill>
                  <a:srgbClr val="A50021"/>
                </a:solidFill>
                <a:latin typeface="Arial" pitchFamily="34" charset="0"/>
              </a:rPr>
              <a:t>:</a:t>
            </a:r>
            <a:r>
              <a:rPr lang="en-US" sz="1800" b="1" i="1" smtClean="0">
                <a:solidFill>
                  <a:srgbClr val="2D1185"/>
                </a:solidFill>
                <a:latin typeface="Arial" pitchFamily="34" charset="0"/>
              </a:rPr>
              <a:t>  </a:t>
            </a:r>
            <a:r>
              <a:rPr lang="en-US" sz="1800" b="1" smtClean="0">
                <a:solidFill>
                  <a:srgbClr val="2D1185"/>
                </a:solidFill>
                <a:latin typeface="Arial" pitchFamily="34" charset="0"/>
              </a:rPr>
              <a:t>EVIDENCE SHOWING PARTISAN POLITICS ENTERED A CAMPAIGN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D1588-FC96-40D0-9AAF-2EA71197FDAF}" type="slidenum">
              <a:rPr lang="en-US" smtClean="0">
                <a:latin typeface="Arial" pitchFamily="34" charset="0"/>
              </a:rPr>
              <a:pPr>
                <a:defRPr/>
              </a:pPr>
              <a:t>18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057400"/>
            <a:ext cx="8153400" cy="4114800"/>
          </a:xfrm>
        </p:spPr>
        <p:txBody>
          <a:bodyPr/>
          <a:lstStyle/>
          <a:p>
            <a:pPr marL="0" indent="0">
              <a:lnSpc>
                <a:spcPct val="125000"/>
              </a:lnSpc>
              <a:spcBef>
                <a:spcPct val="0"/>
              </a:spcBef>
              <a:buClr>
                <a:srgbClr val="CC9900"/>
              </a:buClr>
              <a:buSzPct val="65000"/>
              <a:buFont typeface="Marlett" pitchFamily="2" charset="2"/>
              <a:buNone/>
            </a:pPr>
            <a:r>
              <a:rPr kumimoji="1" lang="en-US" sz="1800" b="1" smtClean="0">
                <a:solidFill>
                  <a:srgbClr val="2D1185"/>
                </a:solidFill>
                <a:latin typeface="Arial" pitchFamily="34" charset="0"/>
              </a:rPr>
              <a:t>	</a:t>
            </a:r>
            <a:r>
              <a:rPr kumimoji="1" lang="en-US" sz="2000" b="1" smtClean="0">
                <a:solidFill>
                  <a:srgbClr val="2D1185"/>
                </a:solidFill>
                <a:latin typeface="Arial" pitchFamily="34" charset="0"/>
              </a:rPr>
              <a:t>5.  ENGAGE IN POLITICAL ACTIVITY WHILE —</a:t>
            </a:r>
          </a:p>
          <a:p>
            <a:pPr marL="114300" lvl="1" indent="7938">
              <a:lnSpc>
                <a:spcPct val="125000"/>
              </a:lnSpc>
              <a:spcBef>
                <a:spcPct val="0"/>
              </a:spcBef>
              <a:buClr>
                <a:srgbClr val="FFCC00"/>
              </a:buClr>
              <a:buFont typeface="Monotype Sorts" pitchFamily="2" charset="2"/>
              <a:buChar char="l"/>
            </a:pPr>
            <a:endParaRPr kumimoji="1" lang="en-US" sz="2000" b="1" smtClean="0">
              <a:solidFill>
                <a:srgbClr val="2D1185"/>
              </a:solidFill>
              <a:latin typeface="Arial" pitchFamily="34" charset="0"/>
            </a:endParaRPr>
          </a:p>
          <a:p>
            <a:pPr marL="2336800" lvl="2" indent="-630238">
              <a:lnSpc>
                <a:spcPct val="125000"/>
              </a:lnSpc>
              <a:spcBef>
                <a:spcPct val="0"/>
              </a:spcBef>
              <a:buClr>
                <a:srgbClr val="FFCC00"/>
              </a:buClr>
              <a:buSzPct val="150000"/>
            </a:pPr>
            <a:r>
              <a:rPr kumimoji="1" lang="en-US" sz="1800" b="1" smtClean="0">
                <a:solidFill>
                  <a:srgbClr val="2D1185"/>
                </a:solidFill>
                <a:latin typeface="Arial" pitchFamily="34" charset="0"/>
              </a:rPr>
              <a:t>ON DUTY</a:t>
            </a:r>
          </a:p>
          <a:p>
            <a:pPr marL="2336800" lvl="2" indent="-630238">
              <a:lnSpc>
                <a:spcPct val="125000"/>
              </a:lnSpc>
              <a:spcBef>
                <a:spcPct val="0"/>
              </a:spcBef>
              <a:buClr>
                <a:srgbClr val="FFCC00"/>
              </a:buClr>
              <a:buSzPct val="150000"/>
            </a:pPr>
            <a:endParaRPr kumimoji="1" lang="en-US" sz="2000" b="1" smtClean="0">
              <a:solidFill>
                <a:srgbClr val="2D1185"/>
              </a:solidFill>
              <a:latin typeface="Arial" pitchFamily="34" charset="0"/>
            </a:endParaRPr>
          </a:p>
          <a:p>
            <a:pPr marL="2336800" lvl="2" indent="-630238">
              <a:lnSpc>
                <a:spcPct val="125000"/>
              </a:lnSpc>
              <a:spcBef>
                <a:spcPct val="0"/>
              </a:spcBef>
              <a:buClr>
                <a:srgbClr val="FFCC00"/>
              </a:buClr>
              <a:buSzPct val="150000"/>
            </a:pPr>
            <a:r>
              <a:rPr kumimoji="1" lang="en-US" sz="1800" b="1" smtClean="0">
                <a:solidFill>
                  <a:srgbClr val="2D1185"/>
                </a:solidFill>
                <a:latin typeface="Arial" pitchFamily="34" charset="0"/>
              </a:rPr>
              <a:t>IN A GOVERNMENT OFFICE</a:t>
            </a:r>
          </a:p>
          <a:p>
            <a:pPr marL="2336800" lvl="2" indent="-630238">
              <a:lnSpc>
                <a:spcPct val="125000"/>
              </a:lnSpc>
              <a:spcBef>
                <a:spcPct val="0"/>
              </a:spcBef>
              <a:buClr>
                <a:srgbClr val="FFCC00"/>
              </a:buClr>
              <a:buSzPct val="150000"/>
            </a:pPr>
            <a:endParaRPr kumimoji="1" lang="en-US" sz="1800" b="1" smtClean="0">
              <a:solidFill>
                <a:srgbClr val="2D1185"/>
              </a:solidFill>
              <a:latin typeface="Arial" pitchFamily="34" charset="0"/>
            </a:endParaRPr>
          </a:p>
          <a:p>
            <a:pPr marL="2336800" lvl="2" indent="-630238">
              <a:lnSpc>
                <a:spcPct val="125000"/>
              </a:lnSpc>
              <a:spcBef>
                <a:spcPct val="0"/>
              </a:spcBef>
              <a:buClr>
                <a:srgbClr val="FFCC00"/>
              </a:buClr>
              <a:buSzPct val="150000"/>
            </a:pPr>
            <a:r>
              <a:rPr kumimoji="1" lang="en-US" sz="1800" b="1" smtClean="0">
                <a:solidFill>
                  <a:srgbClr val="2D1185"/>
                </a:solidFill>
                <a:latin typeface="Arial" pitchFamily="34" charset="0"/>
              </a:rPr>
              <a:t>WEARING AN OFFICIAL UNIFORM</a:t>
            </a:r>
          </a:p>
          <a:p>
            <a:pPr marL="2336800" lvl="2" indent="-630238">
              <a:lnSpc>
                <a:spcPct val="125000"/>
              </a:lnSpc>
              <a:spcBef>
                <a:spcPct val="0"/>
              </a:spcBef>
              <a:buClr>
                <a:srgbClr val="FFCC00"/>
              </a:buClr>
              <a:buSzPct val="150000"/>
            </a:pPr>
            <a:endParaRPr kumimoji="1" lang="en-US" sz="1800" b="1" smtClean="0">
              <a:solidFill>
                <a:srgbClr val="2D1185"/>
              </a:solidFill>
              <a:latin typeface="Arial" pitchFamily="34" charset="0"/>
            </a:endParaRPr>
          </a:p>
          <a:p>
            <a:pPr marL="2336800" lvl="2" indent="-630238">
              <a:lnSpc>
                <a:spcPct val="125000"/>
              </a:lnSpc>
              <a:spcBef>
                <a:spcPct val="0"/>
              </a:spcBef>
              <a:buClr>
                <a:srgbClr val="FFCC00"/>
              </a:buClr>
              <a:buSzPct val="150000"/>
            </a:pPr>
            <a:r>
              <a:rPr kumimoji="1" lang="en-US" sz="1800" b="1" smtClean="0">
                <a:solidFill>
                  <a:srgbClr val="2D1185"/>
                </a:solidFill>
                <a:latin typeface="Arial" pitchFamily="34" charset="0"/>
              </a:rPr>
              <a:t>USING A GOVERNMENT VEHICLE</a:t>
            </a:r>
          </a:p>
          <a:p>
            <a:pPr marL="2336800" lvl="2" indent="-630238">
              <a:lnSpc>
                <a:spcPct val="125000"/>
              </a:lnSpc>
              <a:spcBef>
                <a:spcPct val="0"/>
              </a:spcBef>
              <a:buClr>
                <a:srgbClr val="FFCC00"/>
              </a:buClr>
              <a:buFont typeface="Wingdings" pitchFamily="2" charset="2"/>
              <a:buNone/>
            </a:pPr>
            <a:endParaRPr kumimoji="1" lang="en-US" sz="1800" b="1" smtClean="0">
              <a:solidFill>
                <a:srgbClr val="2D1185"/>
              </a:solidFill>
              <a:latin typeface="Arial" pitchFamily="34" charset="0"/>
            </a:endParaRPr>
          </a:p>
          <a:p>
            <a:pPr marL="2336800" lvl="2" indent="-630238">
              <a:lnSpc>
                <a:spcPct val="125000"/>
              </a:lnSpc>
              <a:spcBef>
                <a:spcPct val="0"/>
              </a:spcBef>
              <a:buClr>
                <a:srgbClr val="FFCC00"/>
              </a:buClr>
              <a:buFont typeface="Wingdings" pitchFamily="2" charset="2"/>
              <a:buNone/>
            </a:pPr>
            <a:endParaRPr kumimoji="1" lang="en-US" sz="1800" b="1" smtClean="0">
              <a:solidFill>
                <a:srgbClr val="2D1185"/>
              </a:solidFill>
              <a:latin typeface="Arial" pitchFamily="34" charset="0"/>
            </a:endParaRP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6324600" cy="762000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sz="2000" b="1" smtClean="0">
                <a:solidFill>
                  <a:srgbClr val="2D1185"/>
                </a:solidFill>
              </a:rPr>
              <a:t>FEDERAL HATCH ACT DON’Ts</a:t>
            </a:r>
            <a:br>
              <a:rPr lang="en-US" sz="2000" b="1" smtClean="0">
                <a:solidFill>
                  <a:srgbClr val="2D1185"/>
                </a:solidFill>
              </a:rPr>
            </a:br>
            <a:r>
              <a:rPr lang="en-US" sz="1600" b="1" smtClean="0">
                <a:solidFill>
                  <a:srgbClr val="9A3300"/>
                </a:solidFill>
              </a:rPr>
              <a:t>5 U.S.C. § 7324; 5 C.F.R. PART 734, SUBPART C</a:t>
            </a:r>
            <a:endParaRPr lang="en-US" sz="16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E67CE-42E7-4A7B-BF9B-64CD908CFE82}" type="slidenum">
              <a:rPr lang="en-US" smtClean="0">
                <a:latin typeface="Arial" pitchFamily="34" charset="0"/>
              </a:rPr>
              <a:pPr>
                <a:defRPr/>
              </a:pPr>
              <a:t>19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6324600" cy="914400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sz="2000" b="1" smtClean="0">
                <a:solidFill>
                  <a:srgbClr val="2D1185"/>
                </a:solidFill>
              </a:rPr>
              <a:t>FEDERAL HATCH ACT</a:t>
            </a:r>
            <a:r>
              <a:rPr lang="en-US" sz="1800" b="1" smtClean="0">
                <a:solidFill>
                  <a:srgbClr val="000099"/>
                </a:solidFill>
              </a:rPr>
              <a:t/>
            </a:r>
            <a:br>
              <a:rPr lang="en-US" sz="1800" b="1" smtClean="0">
                <a:solidFill>
                  <a:srgbClr val="000099"/>
                </a:solidFill>
              </a:rPr>
            </a:br>
            <a:r>
              <a:rPr lang="en-US" sz="1600" b="1" smtClean="0">
                <a:solidFill>
                  <a:srgbClr val="9A3300"/>
                </a:solidFill>
              </a:rPr>
              <a:t>5 U.S.C. § 7324; 5 C.F.R. PART 734.101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153400" cy="3657600"/>
          </a:xfrm>
        </p:spPr>
        <p:txBody>
          <a:bodyPr/>
          <a:lstStyle/>
          <a:p>
            <a:pPr marL="0" indent="0">
              <a:lnSpc>
                <a:spcPct val="120000"/>
              </a:lnSpc>
              <a:spcBef>
                <a:spcPct val="0"/>
              </a:spcBef>
              <a:buClr>
                <a:srgbClr val="CC9900"/>
              </a:buClr>
              <a:buSzPct val="65000"/>
              <a:buFont typeface="Monotype Sorts" pitchFamily="2" charset="2"/>
              <a:buNone/>
              <a:defRPr/>
            </a:pPr>
            <a:r>
              <a:rPr lang="en-US" sz="2000" b="1" u="sng" dirty="0" smtClean="0">
                <a:solidFill>
                  <a:srgbClr val="9A3300"/>
                </a:solidFill>
                <a:latin typeface="Arial" charset="0"/>
              </a:rPr>
              <a:t>POLITICAL ACTIVITY</a:t>
            </a:r>
            <a:r>
              <a:rPr lang="en-US" sz="2000" b="1" dirty="0" smtClean="0">
                <a:solidFill>
                  <a:srgbClr val="2D1185"/>
                </a:solidFill>
                <a:latin typeface="Arial" charset="0"/>
              </a:rPr>
              <a:t> MEANS:</a:t>
            </a:r>
          </a:p>
          <a:p>
            <a:pPr marL="0" indent="0">
              <a:lnSpc>
                <a:spcPct val="120000"/>
              </a:lnSpc>
              <a:spcBef>
                <a:spcPct val="0"/>
              </a:spcBef>
              <a:buClr>
                <a:srgbClr val="CC9900"/>
              </a:buClr>
              <a:buSzPct val="65000"/>
              <a:buFont typeface="Monotype Sorts" pitchFamily="2" charset="2"/>
              <a:buNone/>
              <a:defRPr/>
            </a:pPr>
            <a:endParaRPr lang="en-US" sz="2000" b="1" dirty="0" smtClean="0">
              <a:solidFill>
                <a:srgbClr val="2D1185"/>
              </a:solidFill>
              <a:latin typeface="Arial" charset="0"/>
            </a:endParaRPr>
          </a:p>
          <a:p>
            <a:pPr marL="0" indent="0">
              <a:lnSpc>
                <a:spcPct val="120000"/>
              </a:lnSpc>
              <a:spcBef>
                <a:spcPct val="0"/>
              </a:spcBef>
              <a:buClr>
                <a:srgbClr val="CC9900"/>
              </a:buClr>
              <a:buSzPct val="65000"/>
              <a:buFont typeface="Monotype Sorts" pitchFamily="2" charset="2"/>
              <a:buNone/>
              <a:defRPr/>
            </a:pPr>
            <a:r>
              <a:rPr lang="en-US" sz="1800" b="1" dirty="0" smtClean="0">
                <a:solidFill>
                  <a:srgbClr val="2D1185"/>
                </a:solidFill>
                <a:latin typeface="Arial" charset="0"/>
              </a:rPr>
              <a:t>AN ACTIVITY DIRECTED TOWARD THE SUCCESS </a:t>
            </a:r>
            <a:r>
              <a:rPr lang="en-US" sz="1800" b="1" u="sng" dirty="0" smtClean="0">
                <a:solidFill>
                  <a:srgbClr val="2D1185"/>
                </a:solidFill>
                <a:latin typeface="Arial" charset="0"/>
              </a:rPr>
              <a:t>OR</a:t>
            </a:r>
            <a:r>
              <a:rPr lang="en-US" sz="1800" b="1" dirty="0" smtClean="0">
                <a:solidFill>
                  <a:srgbClr val="2D1185"/>
                </a:solidFill>
                <a:latin typeface="Arial" charset="0"/>
              </a:rPr>
              <a:t> FAILURE OF A — </a:t>
            </a:r>
          </a:p>
          <a:p>
            <a:pPr marL="0" indent="0">
              <a:lnSpc>
                <a:spcPct val="120000"/>
              </a:lnSpc>
              <a:spcBef>
                <a:spcPct val="0"/>
              </a:spcBef>
              <a:buClr>
                <a:srgbClr val="CC9900"/>
              </a:buClr>
              <a:buSzPct val="65000"/>
              <a:buFont typeface="Monotype Sorts" pitchFamily="2" charset="2"/>
              <a:buNone/>
              <a:defRPr/>
            </a:pPr>
            <a:endParaRPr lang="en-US" sz="1800" b="1" dirty="0" smtClean="0">
              <a:solidFill>
                <a:srgbClr val="2D1185"/>
              </a:solidFill>
              <a:latin typeface="Arial" charset="0"/>
            </a:endParaRPr>
          </a:p>
          <a:p>
            <a:pPr marL="915988" lvl="1" indent="-458788">
              <a:lnSpc>
                <a:spcPct val="120000"/>
              </a:lnSpc>
              <a:spcBef>
                <a:spcPct val="0"/>
              </a:spcBef>
              <a:buClr>
                <a:srgbClr val="FFCC00"/>
              </a:buClr>
              <a:buSzPct val="150000"/>
              <a:buFontTx/>
              <a:buChar char="•"/>
              <a:defRPr/>
            </a:pPr>
            <a:r>
              <a:rPr lang="en-US" sz="1800" b="1" dirty="0" smtClean="0">
                <a:solidFill>
                  <a:srgbClr val="2D1185"/>
                </a:solidFill>
                <a:latin typeface="Arial" charset="0"/>
              </a:rPr>
              <a:t>POLITICAL PARTY</a:t>
            </a:r>
          </a:p>
          <a:p>
            <a:pPr marL="915988" lvl="1" indent="-458788">
              <a:lnSpc>
                <a:spcPct val="120000"/>
              </a:lnSpc>
              <a:spcBef>
                <a:spcPct val="0"/>
              </a:spcBef>
              <a:buClr>
                <a:srgbClr val="FFCC00"/>
              </a:buClr>
              <a:buSzPct val="150000"/>
              <a:buFontTx/>
              <a:buChar char="•"/>
              <a:defRPr/>
            </a:pPr>
            <a:endParaRPr lang="en-US" sz="1800" b="1" dirty="0" smtClean="0">
              <a:solidFill>
                <a:srgbClr val="2D1185"/>
              </a:solidFill>
              <a:latin typeface="Arial" charset="0"/>
            </a:endParaRPr>
          </a:p>
          <a:p>
            <a:pPr marL="915988" lvl="1" indent="-458788">
              <a:lnSpc>
                <a:spcPct val="120000"/>
              </a:lnSpc>
              <a:spcBef>
                <a:spcPct val="0"/>
              </a:spcBef>
              <a:buClr>
                <a:srgbClr val="FFCC00"/>
              </a:buClr>
              <a:buSzPct val="150000"/>
              <a:buFontTx/>
              <a:buChar char="•"/>
              <a:defRPr/>
            </a:pPr>
            <a:r>
              <a:rPr lang="en-US" sz="1800" b="1" dirty="0" smtClean="0">
                <a:solidFill>
                  <a:srgbClr val="2D1185"/>
                </a:solidFill>
                <a:latin typeface="Arial" charset="0"/>
              </a:rPr>
              <a:t>CANDIDATE FOR PARTISAN POLITICAL OFFICE, </a:t>
            </a:r>
            <a:r>
              <a:rPr lang="en-US" sz="1800" b="1" i="1" u="sng" dirty="0" smtClean="0">
                <a:solidFill>
                  <a:srgbClr val="2D1185"/>
                </a:solidFill>
                <a:latin typeface="Arial" charset="0"/>
              </a:rPr>
              <a:t>OR</a:t>
            </a:r>
          </a:p>
          <a:p>
            <a:pPr marL="915988" lvl="1" indent="-458788">
              <a:lnSpc>
                <a:spcPct val="120000"/>
              </a:lnSpc>
              <a:spcBef>
                <a:spcPct val="0"/>
              </a:spcBef>
              <a:buClr>
                <a:srgbClr val="FFCC00"/>
              </a:buClr>
              <a:buSzPct val="150000"/>
              <a:buFontTx/>
              <a:buChar char="•"/>
              <a:defRPr/>
            </a:pPr>
            <a:endParaRPr lang="en-US" sz="1800" b="1" dirty="0" smtClean="0">
              <a:solidFill>
                <a:srgbClr val="2D1185"/>
              </a:solidFill>
              <a:latin typeface="Arial" charset="0"/>
            </a:endParaRPr>
          </a:p>
          <a:p>
            <a:pPr marL="915988" lvl="1" indent="-458788">
              <a:lnSpc>
                <a:spcPct val="120000"/>
              </a:lnSpc>
              <a:spcBef>
                <a:spcPct val="0"/>
              </a:spcBef>
              <a:buClr>
                <a:srgbClr val="FFCC00"/>
              </a:buClr>
              <a:buSzPct val="150000"/>
              <a:buFontTx/>
              <a:buChar char="•"/>
              <a:defRPr/>
            </a:pPr>
            <a:r>
              <a:rPr lang="en-US" sz="1800" b="1" dirty="0" smtClean="0">
                <a:solidFill>
                  <a:srgbClr val="2D1185"/>
                </a:solidFill>
                <a:latin typeface="Arial" charset="0"/>
              </a:rPr>
              <a:t>PARTISAN POLITICAL GROUP</a:t>
            </a:r>
            <a:endParaRPr lang="en-US" sz="1800" b="1" dirty="0" smtClean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  <a:latin typeface="Arial" charset="0"/>
            </a:endParaRPr>
          </a:p>
          <a:p>
            <a:pPr marL="0" indent="0">
              <a:lnSpc>
                <a:spcPct val="130000"/>
              </a:lnSpc>
              <a:buSzPct val="150000"/>
              <a:defRPr/>
            </a:pPr>
            <a:endParaRPr lang="en-US" sz="2000" b="1" dirty="0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534035-137F-4E22-8CD1-F067A56897FF}" type="slidenum">
              <a:rPr lang="en-US" smtClean="0">
                <a:latin typeface="Arial" pitchFamily="34" charset="0"/>
              </a:rPr>
              <a:pPr>
                <a:defRPr/>
              </a:pPr>
              <a:t>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78178" name="Rectangle 2"/>
          <p:cNvSpPr>
            <a:spLocks noChangeArrowheads="1"/>
          </p:cNvSpPr>
          <p:nvPr/>
        </p:nvSpPr>
        <p:spPr bwMode="auto">
          <a:xfrm>
            <a:off x="381000" y="1752600"/>
            <a:ext cx="74676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0" hangingPunct="0">
              <a:lnSpc>
                <a:spcPct val="200000"/>
              </a:lnSpc>
              <a:defRPr/>
            </a:pPr>
            <a:endParaRPr lang="en-US" sz="1800" i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000" b="1" smtClean="0">
                <a:solidFill>
                  <a:srgbClr val="000099"/>
                </a:solidFill>
              </a:rPr>
              <a:t>FEDERAL HATCH ACT </a:t>
            </a:r>
            <a:br>
              <a:rPr lang="en-US" sz="2000" b="1" smtClean="0">
                <a:solidFill>
                  <a:srgbClr val="000099"/>
                </a:solidFill>
              </a:rPr>
            </a:br>
            <a:r>
              <a:rPr lang="en-US" sz="1600" b="1" smtClean="0">
                <a:solidFill>
                  <a:srgbClr val="A50021"/>
                </a:solidFill>
              </a:rPr>
              <a:t>5 U.S.C. </a:t>
            </a:r>
            <a:r>
              <a:rPr lang="en-US" sz="1600" b="1" i="1" smtClean="0">
                <a:solidFill>
                  <a:srgbClr val="A50021"/>
                </a:solidFill>
                <a:cs typeface="Arial" pitchFamily="34" charset="0"/>
              </a:rPr>
              <a:t>§ § </a:t>
            </a:r>
            <a:r>
              <a:rPr lang="en-US" sz="1600" b="1" smtClean="0">
                <a:solidFill>
                  <a:srgbClr val="A50021"/>
                </a:solidFill>
              </a:rPr>
              <a:t>7321-7326</a:t>
            </a:r>
          </a:p>
        </p:txBody>
      </p:sp>
      <p:sp>
        <p:nvSpPr>
          <p:cNvPr id="3077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sz="2400" smtClean="0">
              <a:latin typeface="Arial" pitchFamily="34" charset="0"/>
            </a:endParaRPr>
          </a:p>
          <a:p>
            <a:pPr>
              <a:buFontTx/>
              <a:buNone/>
            </a:pPr>
            <a:endParaRPr lang="en-US" sz="2400" smtClean="0">
              <a:latin typeface="Arial" pitchFamily="34" charset="0"/>
            </a:endParaRPr>
          </a:p>
          <a:p>
            <a:pPr>
              <a:buFontTx/>
              <a:buNone/>
            </a:pPr>
            <a:endParaRPr lang="en-US" sz="2400" smtClean="0">
              <a:latin typeface="Arial" pitchFamily="34" charset="0"/>
            </a:endParaRPr>
          </a:p>
          <a:p>
            <a:pPr algn="ctr">
              <a:buFontTx/>
              <a:buNone/>
            </a:pPr>
            <a:r>
              <a:rPr lang="en-US" sz="2400" b="1" u="sng" smtClean="0">
                <a:solidFill>
                  <a:srgbClr val="000099"/>
                </a:solidFill>
                <a:latin typeface="Arial" pitchFamily="34" charset="0"/>
              </a:rPr>
              <a:t>The Hatch Act:</a:t>
            </a:r>
          </a:p>
          <a:p>
            <a:pPr>
              <a:buFontTx/>
              <a:buNone/>
            </a:pPr>
            <a:endParaRPr lang="en-US" sz="2400" b="1" smtClean="0">
              <a:solidFill>
                <a:srgbClr val="000099"/>
              </a:solidFill>
              <a:latin typeface="Arial" pitchFamily="34" charset="0"/>
            </a:endParaRPr>
          </a:p>
          <a:p>
            <a:pPr algn="ctr">
              <a:buFontTx/>
              <a:buNone/>
            </a:pPr>
            <a:r>
              <a:rPr lang="en-US" sz="2000" b="1" i="1" smtClean="0">
                <a:solidFill>
                  <a:srgbClr val="000099"/>
                </a:solidFill>
                <a:latin typeface="Arial" pitchFamily="34" charset="0"/>
              </a:rPr>
              <a:t>Who is covered?</a:t>
            </a:r>
          </a:p>
          <a:p>
            <a:pPr>
              <a:buFontTx/>
              <a:buNone/>
            </a:pPr>
            <a:endParaRPr lang="en-US" sz="2400" b="1" i="1" smtClean="0">
              <a:solidFill>
                <a:srgbClr val="000099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3F23E6-B015-4D29-8710-517ADC675E72}" type="slidenum">
              <a:rPr lang="en-US" smtClean="0">
                <a:latin typeface="Arial" pitchFamily="34" charset="0"/>
              </a:rPr>
              <a:pPr>
                <a:defRPr/>
              </a:pPr>
              <a:t>20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6324600" cy="914400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sz="2000" b="1" smtClean="0">
                <a:solidFill>
                  <a:srgbClr val="2D1185"/>
                </a:solidFill>
              </a:rPr>
              <a:t>FEDERAL HATCH ACT</a:t>
            </a:r>
            <a:r>
              <a:rPr lang="en-US" sz="1800" b="1" smtClean="0">
                <a:solidFill>
                  <a:srgbClr val="000099"/>
                </a:solidFill>
              </a:rPr>
              <a:t/>
            </a:r>
            <a:br>
              <a:rPr lang="en-US" sz="1800" b="1" smtClean="0">
                <a:solidFill>
                  <a:srgbClr val="000099"/>
                </a:solidFill>
              </a:rPr>
            </a:br>
            <a:r>
              <a:rPr lang="en-US" sz="1600" b="1" smtClean="0">
                <a:solidFill>
                  <a:srgbClr val="9A3300"/>
                </a:solidFill>
              </a:rPr>
              <a:t>5 U.S.C. § 7324; 5 C.F.R. PART 734.101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153400" cy="3657600"/>
          </a:xfrm>
        </p:spPr>
        <p:txBody>
          <a:bodyPr/>
          <a:lstStyle/>
          <a:p>
            <a:pPr marL="533400" indent="-533400" algn="ctr">
              <a:lnSpc>
                <a:spcPct val="120000"/>
              </a:lnSpc>
              <a:spcBef>
                <a:spcPct val="0"/>
              </a:spcBef>
              <a:buClr>
                <a:srgbClr val="CC9900"/>
              </a:buClr>
              <a:buSzPct val="65000"/>
              <a:buFont typeface="Monotype Sorts" pitchFamily="2" charset="2"/>
              <a:buNone/>
              <a:defRPr/>
            </a:pPr>
            <a:r>
              <a:rPr lang="en-US" sz="2000" b="1" u="sng" dirty="0" smtClean="0">
                <a:solidFill>
                  <a:srgbClr val="9A3300"/>
                </a:solidFill>
                <a:latin typeface="Arial" pitchFamily="34" charset="0"/>
              </a:rPr>
              <a:t>Not Prohibited Political Activity (Examples)</a:t>
            </a:r>
            <a:r>
              <a:rPr lang="en-US" sz="2000" b="1" dirty="0" smtClean="0">
                <a:solidFill>
                  <a:srgbClr val="2D1185"/>
                </a:solidFill>
                <a:latin typeface="Arial" pitchFamily="34" charset="0"/>
              </a:rPr>
              <a:t>:</a:t>
            </a:r>
          </a:p>
          <a:p>
            <a:pPr marL="533400" indent="-533400" algn="ctr">
              <a:lnSpc>
                <a:spcPct val="120000"/>
              </a:lnSpc>
              <a:spcBef>
                <a:spcPct val="0"/>
              </a:spcBef>
              <a:buClr>
                <a:srgbClr val="CC9900"/>
              </a:buClr>
              <a:buSzPct val="65000"/>
              <a:buFont typeface="Monotype Sorts" pitchFamily="2" charset="2"/>
              <a:buNone/>
              <a:defRPr/>
            </a:pPr>
            <a:endParaRPr lang="en-US" sz="1800" b="1" dirty="0" smtClean="0">
              <a:solidFill>
                <a:srgbClr val="2D1185"/>
              </a:solidFill>
              <a:latin typeface="Arial" pitchFamily="34" charset="0"/>
            </a:endParaRPr>
          </a:p>
          <a:p>
            <a:pPr marL="533400" indent="-533400" algn="ctr">
              <a:lnSpc>
                <a:spcPct val="120000"/>
              </a:lnSpc>
              <a:spcBef>
                <a:spcPct val="0"/>
              </a:spcBef>
              <a:buClr>
                <a:srgbClr val="CC9900"/>
              </a:buClr>
              <a:buSzPct val="65000"/>
              <a:buFont typeface="Monotype Sorts" pitchFamily="2" charset="2"/>
              <a:buNone/>
              <a:defRPr/>
            </a:pPr>
            <a:r>
              <a:rPr lang="en-US" sz="1800" b="1" dirty="0" smtClean="0">
                <a:solidFill>
                  <a:srgbClr val="2D1185"/>
                </a:solidFill>
                <a:latin typeface="Arial" pitchFamily="34" charset="0"/>
              </a:rPr>
              <a:t>1. Displaying items with the following: </a:t>
            </a:r>
          </a:p>
          <a:p>
            <a:pPr marL="533400" indent="-533400">
              <a:lnSpc>
                <a:spcPct val="120000"/>
              </a:lnSpc>
              <a:spcBef>
                <a:spcPct val="0"/>
              </a:spcBef>
              <a:buClr>
                <a:srgbClr val="CC9900"/>
              </a:buClr>
              <a:buSzPct val="65000"/>
              <a:buFont typeface="Monotype Sorts" pitchFamily="2" charset="2"/>
              <a:buNone/>
              <a:defRPr/>
            </a:pPr>
            <a:r>
              <a:rPr lang="en-US" sz="1800" b="1" dirty="0" smtClean="0">
                <a:solidFill>
                  <a:srgbClr val="2D1185"/>
                </a:solidFill>
                <a:latin typeface="Arial" pitchFamily="34" charset="0"/>
              </a:rPr>
              <a:t>				NRA</a:t>
            </a:r>
          </a:p>
          <a:p>
            <a:pPr marL="2171700" lvl="4" indent="-342900">
              <a:lnSpc>
                <a:spcPct val="120000"/>
              </a:lnSpc>
              <a:spcBef>
                <a:spcPct val="0"/>
              </a:spcBef>
              <a:buClr>
                <a:srgbClr val="CC9900"/>
              </a:buClr>
              <a:buSzPct val="65000"/>
              <a:buFontTx/>
              <a:buNone/>
              <a:defRPr/>
            </a:pPr>
            <a:r>
              <a:rPr lang="en-US" sz="1800" b="1" dirty="0" smtClean="0">
                <a:solidFill>
                  <a:srgbClr val="2D1185"/>
                </a:solidFill>
                <a:latin typeface="Arial" pitchFamily="34" charset="0"/>
              </a:rPr>
              <a:t>		“Repeal healthcare bill”</a:t>
            </a:r>
          </a:p>
          <a:p>
            <a:pPr marL="2171700" lvl="4" indent="-342900">
              <a:lnSpc>
                <a:spcPct val="120000"/>
              </a:lnSpc>
              <a:spcBef>
                <a:spcPct val="0"/>
              </a:spcBef>
              <a:buClr>
                <a:srgbClr val="CC9900"/>
              </a:buClr>
              <a:buSzPct val="65000"/>
              <a:buFontTx/>
              <a:buNone/>
              <a:defRPr/>
            </a:pPr>
            <a:r>
              <a:rPr lang="en-US" sz="1800" b="1" dirty="0" smtClean="0">
                <a:solidFill>
                  <a:srgbClr val="2D1185"/>
                </a:solidFill>
                <a:latin typeface="Arial" pitchFamily="34" charset="0"/>
              </a:rPr>
              <a:t>		“Right-to-life”</a:t>
            </a:r>
          </a:p>
          <a:p>
            <a:pPr marL="2171700" lvl="4" indent="-342900">
              <a:lnSpc>
                <a:spcPct val="120000"/>
              </a:lnSpc>
              <a:spcBef>
                <a:spcPct val="0"/>
              </a:spcBef>
              <a:buClr>
                <a:srgbClr val="CC9900"/>
              </a:buClr>
              <a:buSzPct val="65000"/>
              <a:buFontTx/>
              <a:buNone/>
              <a:defRPr/>
            </a:pPr>
            <a:r>
              <a:rPr lang="en-US" sz="1800" b="1" dirty="0" smtClean="0">
                <a:solidFill>
                  <a:srgbClr val="2D1185"/>
                </a:solidFill>
                <a:latin typeface="Arial" pitchFamily="34" charset="0"/>
              </a:rPr>
              <a:t>		“Pro-choice”</a:t>
            </a:r>
          </a:p>
          <a:p>
            <a:pPr marL="2171700" lvl="4" indent="-342900">
              <a:lnSpc>
                <a:spcPct val="120000"/>
              </a:lnSpc>
              <a:spcBef>
                <a:spcPct val="0"/>
              </a:spcBef>
              <a:buClr>
                <a:srgbClr val="CC9900"/>
              </a:buClr>
              <a:buSzPct val="65000"/>
              <a:buFontTx/>
              <a:buNone/>
              <a:defRPr/>
            </a:pPr>
            <a:r>
              <a:rPr lang="en-US" sz="1800" b="1" dirty="0" smtClean="0">
                <a:solidFill>
                  <a:srgbClr val="2D1185"/>
                </a:solidFill>
                <a:latin typeface="Arial" pitchFamily="34" charset="0"/>
              </a:rPr>
              <a:t>		“I support the war”</a:t>
            </a:r>
          </a:p>
          <a:p>
            <a:pPr marL="2171700" lvl="4" indent="-342900">
              <a:lnSpc>
                <a:spcPct val="120000"/>
              </a:lnSpc>
              <a:spcBef>
                <a:spcPct val="0"/>
              </a:spcBef>
              <a:buClr>
                <a:srgbClr val="CC9900"/>
              </a:buClr>
              <a:buSzPct val="65000"/>
              <a:buFontTx/>
              <a:buNone/>
              <a:defRPr/>
            </a:pPr>
            <a:r>
              <a:rPr lang="en-US" sz="1800" b="1" dirty="0" smtClean="0">
                <a:solidFill>
                  <a:srgbClr val="2D1185"/>
                </a:solidFill>
                <a:latin typeface="Arial" pitchFamily="34" charset="0"/>
              </a:rPr>
              <a:t>		“Peace not war”</a:t>
            </a:r>
          </a:p>
          <a:p>
            <a:pPr marL="2171700" lvl="4" indent="-342900">
              <a:lnSpc>
                <a:spcPct val="120000"/>
              </a:lnSpc>
              <a:spcBef>
                <a:spcPct val="0"/>
              </a:spcBef>
              <a:buClr>
                <a:srgbClr val="CC9900"/>
              </a:buClr>
              <a:buSzPct val="65000"/>
              <a:buFontTx/>
              <a:buNone/>
              <a:defRPr/>
            </a:pPr>
            <a:r>
              <a:rPr lang="en-US" sz="1800" b="1" dirty="0" smtClean="0">
                <a:solidFill>
                  <a:srgbClr val="2D1185"/>
                </a:solidFill>
                <a:latin typeface="Arial" pitchFamily="34" charset="0"/>
              </a:rPr>
              <a:t>	2. Supporting or opposing ballot initiatives or pending legislation</a:t>
            </a:r>
          </a:p>
          <a:p>
            <a:pPr marL="2171700" lvl="4" indent="-342900">
              <a:lnSpc>
                <a:spcPct val="120000"/>
              </a:lnSpc>
              <a:spcBef>
                <a:spcPct val="0"/>
              </a:spcBef>
              <a:buClr>
                <a:srgbClr val="CC9900"/>
              </a:buClr>
              <a:buSzPct val="65000"/>
              <a:buFontTx/>
              <a:buNone/>
              <a:defRPr/>
            </a:pPr>
            <a:r>
              <a:rPr lang="en-US" sz="1800" b="1" dirty="0" smtClean="0">
                <a:solidFill>
                  <a:srgbClr val="2D1185"/>
                </a:solidFill>
                <a:latin typeface="Arial" pitchFamily="34" charset="0"/>
              </a:rPr>
              <a:t> </a:t>
            </a:r>
          </a:p>
          <a:p>
            <a:pPr marL="1411288" lvl="2" indent="-381000">
              <a:lnSpc>
                <a:spcPct val="120000"/>
              </a:lnSpc>
              <a:spcBef>
                <a:spcPct val="0"/>
              </a:spcBef>
              <a:buClr>
                <a:srgbClr val="CC9900"/>
              </a:buClr>
              <a:buSzPct val="65000"/>
              <a:defRPr/>
            </a:pPr>
            <a:endParaRPr lang="en-US" sz="1800" b="1" dirty="0" smtClean="0">
              <a:solidFill>
                <a:srgbClr val="2D1185"/>
              </a:solidFill>
              <a:latin typeface="Arial" pitchFamily="34" charset="0"/>
            </a:endParaRPr>
          </a:p>
          <a:p>
            <a:pPr marL="1411288" lvl="2" indent="-381000">
              <a:lnSpc>
                <a:spcPct val="120000"/>
              </a:lnSpc>
              <a:spcBef>
                <a:spcPct val="0"/>
              </a:spcBef>
              <a:buClr>
                <a:srgbClr val="CC9900"/>
              </a:buClr>
              <a:buSzPct val="65000"/>
              <a:defRPr/>
            </a:pPr>
            <a:endParaRPr lang="en-US" sz="1800" b="1" dirty="0" smtClean="0">
              <a:solidFill>
                <a:srgbClr val="2D1185"/>
              </a:solidFill>
              <a:latin typeface="Arial" pitchFamily="34" charset="0"/>
            </a:endParaRPr>
          </a:p>
          <a:p>
            <a:pPr marL="533400" indent="-533400" algn="ctr">
              <a:lnSpc>
                <a:spcPct val="120000"/>
              </a:lnSpc>
              <a:spcBef>
                <a:spcPct val="0"/>
              </a:spcBef>
              <a:buClr>
                <a:srgbClr val="CC9900"/>
              </a:buClr>
              <a:buSzPct val="65000"/>
              <a:buFont typeface="Monotype Sorts" pitchFamily="2" charset="2"/>
              <a:buNone/>
              <a:defRPr/>
            </a:pPr>
            <a:endParaRPr lang="en-US" sz="2000" b="1" dirty="0" smtClean="0">
              <a:solidFill>
                <a:srgbClr val="2D1185"/>
              </a:solidFill>
              <a:latin typeface="Arial" pitchFamily="34" charset="0"/>
            </a:endParaRPr>
          </a:p>
          <a:p>
            <a:pPr marL="533400" indent="-533400">
              <a:lnSpc>
                <a:spcPct val="120000"/>
              </a:lnSpc>
              <a:spcBef>
                <a:spcPct val="0"/>
              </a:spcBef>
              <a:buClr>
                <a:srgbClr val="CC9900"/>
              </a:buClr>
              <a:buSzPct val="65000"/>
              <a:buFont typeface="Monotype Sorts" pitchFamily="2" charset="2"/>
              <a:buNone/>
              <a:defRPr/>
            </a:pPr>
            <a:endParaRPr lang="en-US" sz="2000" b="1" dirty="0" smtClean="0">
              <a:solidFill>
                <a:srgbClr val="2D1185"/>
              </a:solidFill>
              <a:latin typeface="Arial" pitchFamily="34" charset="0"/>
            </a:endParaRPr>
          </a:p>
          <a:p>
            <a:pPr marL="533400" indent="-533400">
              <a:lnSpc>
                <a:spcPct val="120000"/>
              </a:lnSpc>
              <a:spcBef>
                <a:spcPct val="0"/>
              </a:spcBef>
              <a:buClr>
                <a:srgbClr val="CC9900"/>
              </a:buClr>
              <a:buSzPct val="65000"/>
              <a:buFont typeface="Monotype Sorts" pitchFamily="2" charset="2"/>
              <a:buNone/>
              <a:defRPr/>
            </a:pPr>
            <a:endParaRPr lang="en-US" sz="2000" b="1" dirty="0" smtClean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  <a:latin typeface="Arial" pitchFamily="34" charset="0"/>
            </a:endParaRPr>
          </a:p>
          <a:p>
            <a:pPr marL="533400" indent="-533400">
              <a:lnSpc>
                <a:spcPct val="130000"/>
              </a:lnSpc>
              <a:defRPr/>
            </a:pPr>
            <a:endParaRPr lang="en-US" sz="1800" b="1" dirty="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824DF0-36E5-4328-B62E-BB234700FE14}" type="slidenum">
              <a:rPr lang="en-US" smtClean="0">
                <a:latin typeface="Arial" pitchFamily="34" charset="0"/>
              </a:rPr>
              <a:pPr>
                <a:defRPr/>
              </a:pPr>
              <a:t>21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6324600" cy="914400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sz="2000" b="1" smtClean="0">
                <a:solidFill>
                  <a:srgbClr val="2D1185"/>
                </a:solidFill>
              </a:rPr>
              <a:t>FEDERAL HATCH ACT</a:t>
            </a:r>
            <a:r>
              <a:rPr lang="en-US" sz="1800" b="1" smtClean="0">
                <a:solidFill>
                  <a:srgbClr val="000099"/>
                </a:solidFill>
              </a:rPr>
              <a:t/>
            </a:r>
            <a:br>
              <a:rPr lang="en-US" sz="1800" b="1" smtClean="0">
                <a:solidFill>
                  <a:srgbClr val="000099"/>
                </a:solidFill>
              </a:rPr>
            </a:br>
            <a:r>
              <a:rPr lang="en-US" sz="1600" b="1" smtClean="0">
                <a:solidFill>
                  <a:srgbClr val="9A3300"/>
                </a:solidFill>
              </a:rPr>
              <a:t>5 U.S.C. § 7324; 5 C.F.R. PART 734.101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458200" cy="4419600"/>
          </a:xfrm>
        </p:spPr>
        <p:txBody>
          <a:bodyPr/>
          <a:lstStyle/>
          <a:p>
            <a:pPr marL="0" indent="0" algn="ctr">
              <a:lnSpc>
                <a:spcPct val="120000"/>
              </a:lnSpc>
              <a:spcBef>
                <a:spcPct val="0"/>
              </a:spcBef>
              <a:buClr>
                <a:srgbClr val="CC9900"/>
              </a:buClr>
              <a:buSzPct val="65000"/>
              <a:buFont typeface="Monotype Sorts" pitchFamily="2" charset="2"/>
              <a:buNone/>
              <a:defRPr/>
            </a:pPr>
            <a:r>
              <a:rPr lang="en-US" sz="2000" b="1" u="sng" dirty="0" smtClean="0">
                <a:solidFill>
                  <a:srgbClr val="9A3300"/>
                </a:solidFill>
                <a:latin typeface="Arial" pitchFamily="34" charset="0"/>
              </a:rPr>
              <a:t>Prohibited Political Activity (Issues)</a:t>
            </a:r>
            <a:r>
              <a:rPr lang="en-US" sz="2000" b="1" dirty="0" smtClean="0">
                <a:solidFill>
                  <a:srgbClr val="2D1185"/>
                </a:solidFill>
                <a:latin typeface="Arial" pitchFamily="34" charset="0"/>
              </a:rPr>
              <a:t>:</a:t>
            </a:r>
          </a:p>
          <a:p>
            <a:pPr marL="0" indent="0" algn="ctr">
              <a:lnSpc>
                <a:spcPct val="120000"/>
              </a:lnSpc>
              <a:spcBef>
                <a:spcPct val="0"/>
              </a:spcBef>
              <a:buClr>
                <a:srgbClr val="CC9900"/>
              </a:buClr>
              <a:buSzPct val="65000"/>
              <a:buFont typeface="Monotype Sorts" pitchFamily="2" charset="2"/>
              <a:buNone/>
              <a:defRPr/>
            </a:pPr>
            <a:endParaRPr lang="en-US" sz="2000" b="1" dirty="0" smtClean="0">
              <a:solidFill>
                <a:srgbClr val="2D1185"/>
              </a:solidFill>
              <a:latin typeface="Arial" pitchFamily="34" charset="0"/>
            </a:endParaRPr>
          </a:p>
          <a:p>
            <a:pPr lvl="4">
              <a:lnSpc>
                <a:spcPct val="120000"/>
              </a:lnSpc>
              <a:spcBef>
                <a:spcPct val="0"/>
              </a:spcBef>
              <a:buClr>
                <a:srgbClr val="FFCC00"/>
              </a:buClr>
              <a:buSzPct val="150000"/>
              <a:buFontTx/>
              <a:buChar char="•"/>
              <a:defRPr/>
            </a:pPr>
            <a:r>
              <a:rPr lang="en-US" sz="1800" b="1" dirty="0" smtClean="0">
                <a:solidFill>
                  <a:srgbClr val="2D1185"/>
                </a:solidFill>
                <a:latin typeface="Arial" pitchFamily="34" charset="0"/>
              </a:rPr>
              <a:t>Buttons, posters and T-shirts</a:t>
            </a:r>
          </a:p>
          <a:p>
            <a:pPr lvl="4">
              <a:lnSpc>
                <a:spcPct val="120000"/>
              </a:lnSpc>
              <a:spcBef>
                <a:spcPct val="0"/>
              </a:spcBef>
              <a:buClr>
                <a:srgbClr val="FFCC00"/>
              </a:buClr>
              <a:buSzPct val="150000"/>
              <a:buFontTx/>
              <a:buChar char="•"/>
              <a:defRPr/>
            </a:pPr>
            <a:r>
              <a:rPr lang="en-US" sz="1800" b="1" dirty="0" smtClean="0">
                <a:solidFill>
                  <a:srgbClr val="2D1185"/>
                </a:solidFill>
                <a:latin typeface="Arial" pitchFamily="34" charset="0"/>
              </a:rPr>
              <a:t>Screen savers </a:t>
            </a:r>
          </a:p>
          <a:p>
            <a:pPr lvl="4">
              <a:lnSpc>
                <a:spcPct val="120000"/>
              </a:lnSpc>
              <a:spcBef>
                <a:spcPct val="0"/>
              </a:spcBef>
              <a:buClr>
                <a:srgbClr val="FFCC00"/>
              </a:buClr>
              <a:buSzPct val="150000"/>
              <a:buFontTx/>
              <a:buChar char="•"/>
              <a:defRPr/>
            </a:pPr>
            <a:r>
              <a:rPr lang="en-US" sz="1800" b="1" dirty="0" smtClean="0">
                <a:solidFill>
                  <a:srgbClr val="2D1185"/>
                </a:solidFill>
                <a:latin typeface="Arial" pitchFamily="34" charset="0"/>
              </a:rPr>
              <a:t>E-mails</a:t>
            </a:r>
          </a:p>
          <a:p>
            <a:pPr lvl="4">
              <a:lnSpc>
                <a:spcPct val="120000"/>
              </a:lnSpc>
              <a:spcBef>
                <a:spcPct val="0"/>
              </a:spcBef>
              <a:buClr>
                <a:srgbClr val="FFCC00"/>
              </a:buClr>
              <a:buSzPct val="150000"/>
              <a:buFontTx/>
              <a:buChar char="•"/>
              <a:defRPr/>
            </a:pPr>
            <a:r>
              <a:rPr lang="en-US" sz="1800" b="1" dirty="0" smtClean="0">
                <a:solidFill>
                  <a:srgbClr val="2D1185"/>
                </a:solidFill>
                <a:latin typeface="Arial" pitchFamily="34" charset="0"/>
              </a:rPr>
              <a:t>Blogs</a:t>
            </a:r>
          </a:p>
          <a:p>
            <a:pPr lvl="4">
              <a:lnSpc>
                <a:spcPct val="120000"/>
              </a:lnSpc>
              <a:spcBef>
                <a:spcPct val="0"/>
              </a:spcBef>
              <a:buClr>
                <a:srgbClr val="FFCC00"/>
              </a:buClr>
              <a:buSzPct val="150000"/>
              <a:buFontTx/>
              <a:buChar char="•"/>
              <a:defRPr/>
            </a:pPr>
            <a:r>
              <a:rPr lang="en-US" sz="1800" b="1" dirty="0" smtClean="0">
                <a:solidFill>
                  <a:srgbClr val="2D1185"/>
                </a:solidFill>
                <a:latin typeface="Arial" pitchFamily="34" charset="0"/>
              </a:rPr>
              <a:t>Social media</a:t>
            </a:r>
          </a:p>
          <a:p>
            <a:pPr lvl="4">
              <a:lnSpc>
                <a:spcPct val="120000"/>
              </a:lnSpc>
              <a:spcBef>
                <a:spcPct val="0"/>
              </a:spcBef>
              <a:buClr>
                <a:srgbClr val="FFCC00"/>
              </a:buClr>
              <a:buSzPct val="150000"/>
              <a:buFontTx/>
              <a:buChar char="•"/>
              <a:defRPr/>
            </a:pPr>
            <a:r>
              <a:rPr lang="en-US" sz="1800" b="1" dirty="0" smtClean="0">
                <a:solidFill>
                  <a:srgbClr val="2D1185"/>
                </a:solidFill>
                <a:latin typeface="Arial" pitchFamily="34" charset="0"/>
              </a:rPr>
              <a:t>Telecommuting</a:t>
            </a:r>
          </a:p>
          <a:p>
            <a:pPr lvl="4">
              <a:lnSpc>
                <a:spcPct val="120000"/>
              </a:lnSpc>
              <a:spcBef>
                <a:spcPct val="0"/>
              </a:spcBef>
              <a:buClr>
                <a:srgbClr val="FFCC00"/>
              </a:buClr>
              <a:buSzPct val="150000"/>
              <a:buFontTx/>
              <a:buChar char="•"/>
              <a:defRPr/>
            </a:pPr>
            <a:r>
              <a:rPr lang="en-US" sz="1800" b="1" dirty="0" smtClean="0">
                <a:solidFill>
                  <a:srgbClr val="2D1185"/>
                </a:solidFill>
                <a:latin typeface="Arial" pitchFamily="34" charset="0"/>
              </a:rPr>
              <a:t>Candidate photographs</a:t>
            </a:r>
          </a:p>
          <a:p>
            <a:pPr lvl="4">
              <a:lnSpc>
                <a:spcPct val="120000"/>
              </a:lnSpc>
              <a:spcBef>
                <a:spcPct val="0"/>
              </a:spcBef>
              <a:buClr>
                <a:srgbClr val="CC9900"/>
              </a:buClr>
              <a:buSzPct val="65000"/>
              <a:buFontTx/>
              <a:buChar char="•"/>
              <a:defRPr/>
            </a:pPr>
            <a:endParaRPr lang="en-US" sz="1800" b="1" dirty="0" smtClean="0">
              <a:solidFill>
                <a:srgbClr val="2D1185"/>
              </a:solidFill>
              <a:latin typeface="Arial" pitchFamily="34" charset="0"/>
            </a:endParaRPr>
          </a:p>
          <a:p>
            <a:pPr lvl="4">
              <a:lnSpc>
                <a:spcPct val="120000"/>
              </a:lnSpc>
              <a:spcBef>
                <a:spcPct val="0"/>
              </a:spcBef>
              <a:buClr>
                <a:srgbClr val="CC9900"/>
              </a:buClr>
              <a:buSzPct val="65000"/>
              <a:buFontTx/>
              <a:buNone/>
              <a:defRPr/>
            </a:pPr>
            <a:r>
              <a:rPr lang="en-US" sz="1800" b="1" dirty="0" smtClean="0">
                <a:solidFill>
                  <a:srgbClr val="2D1185"/>
                </a:solidFill>
                <a:latin typeface="Arial" pitchFamily="34" charset="0"/>
              </a:rPr>
              <a:t>(An employee’s personal vehicle </a:t>
            </a:r>
            <a:r>
              <a:rPr kumimoji="1" lang="en-US" sz="1800" u="sng" dirty="0" smtClean="0">
                <a:solidFill>
                  <a:srgbClr val="009900"/>
                </a:solidFill>
                <a:latin typeface="Arial" pitchFamily="34" charset="0"/>
              </a:rPr>
              <a:t>may</a:t>
            </a:r>
            <a:r>
              <a:rPr lang="en-US" sz="1800" b="1" dirty="0" smtClean="0">
                <a:solidFill>
                  <a:srgbClr val="2D1185"/>
                </a:solidFill>
                <a:latin typeface="Arial" pitchFamily="34" charset="0"/>
              </a:rPr>
              <a:t> have a political</a:t>
            </a:r>
          </a:p>
          <a:p>
            <a:pPr lvl="4">
              <a:lnSpc>
                <a:spcPct val="120000"/>
              </a:lnSpc>
              <a:spcBef>
                <a:spcPct val="0"/>
              </a:spcBef>
              <a:buClr>
                <a:srgbClr val="CC9900"/>
              </a:buClr>
              <a:buSzPct val="65000"/>
              <a:buFontTx/>
              <a:buNone/>
              <a:defRPr/>
            </a:pPr>
            <a:r>
              <a:rPr lang="en-US" sz="1800" b="1" dirty="0" smtClean="0">
                <a:solidFill>
                  <a:srgbClr val="2D1185"/>
                </a:solidFill>
                <a:latin typeface="Arial" pitchFamily="34" charset="0"/>
              </a:rPr>
              <a:t> bumper sticker.)  </a:t>
            </a:r>
          </a:p>
          <a:p>
            <a:pPr marL="0" indent="0" algn="ctr">
              <a:lnSpc>
                <a:spcPct val="120000"/>
              </a:lnSpc>
              <a:spcBef>
                <a:spcPct val="0"/>
              </a:spcBef>
              <a:buClr>
                <a:srgbClr val="CC9900"/>
              </a:buClr>
              <a:buSzPct val="65000"/>
              <a:buFont typeface="Monotype Sorts" pitchFamily="2" charset="2"/>
              <a:buNone/>
              <a:defRPr/>
            </a:pPr>
            <a:endParaRPr lang="en-US" sz="1800" b="1" dirty="0" smtClean="0">
              <a:solidFill>
                <a:srgbClr val="2D1185"/>
              </a:solidFill>
              <a:latin typeface="Arial" pitchFamily="34" charset="0"/>
            </a:endParaRPr>
          </a:p>
          <a:p>
            <a:pPr marL="0" indent="0">
              <a:lnSpc>
                <a:spcPct val="120000"/>
              </a:lnSpc>
              <a:spcBef>
                <a:spcPct val="0"/>
              </a:spcBef>
              <a:buClr>
                <a:srgbClr val="CC9900"/>
              </a:buClr>
              <a:buSzPct val="65000"/>
              <a:buFont typeface="Monotype Sorts" pitchFamily="2" charset="2"/>
              <a:buNone/>
              <a:defRPr/>
            </a:pPr>
            <a:endParaRPr lang="en-US" sz="4000" b="1" dirty="0" smtClean="0">
              <a:solidFill>
                <a:srgbClr val="2D1185"/>
              </a:solidFill>
              <a:latin typeface="Arial" pitchFamily="34" charset="0"/>
            </a:endParaRPr>
          </a:p>
          <a:p>
            <a:pPr marL="0" indent="0">
              <a:lnSpc>
                <a:spcPct val="120000"/>
              </a:lnSpc>
              <a:spcBef>
                <a:spcPct val="0"/>
              </a:spcBef>
              <a:buClr>
                <a:srgbClr val="CC9900"/>
              </a:buClr>
              <a:buSzPct val="65000"/>
              <a:buFont typeface="Monotype Sorts" pitchFamily="2" charset="2"/>
              <a:buNone/>
              <a:defRPr/>
            </a:pPr>
            <a:endParaRPr lang="en-US" sz="4000" b="1" dirty="0" smtClean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  <a:latin typeface="Arial" pitchFamily="34" charset="0"/>
            </a:endParaRPr>
          </a:p>
          <a:p>
            <a:pPr marL="0" indent="0">
              <a:lnSpc>
                <a:spcPct val="130000"/>
              </a:lnSpc>
              <a:defRPr/>
            </a:pPr>
            <a:endParaRPr lang="en-US" sz="3600" b="1" dirty="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7B5034-0260-41DF-A3E8-204F89135252}" type="slidenum">
              <a:rPr lang="en-US" smtClean="0">
                <a:latin typeface="Arial" pitchFamily="34" charset="0"/>
              </a:rPr>
              <a:pPr>
                <a:defRPr/>
              </a:pPr>
              <a:t>22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153400" cy="4191000"/>
          </a:xfrm>
        </p:spPr>
        <p:txBody>
          <a:bodyPr/>
          <a:lstStyle/>
          <a:p>
            <a:pPr marL="463550" indent="-463550">
              <a:lnSpc>
                <a:spcPct val="120000"/>
              </a:lnSpc>
              <a:spcBef>
                <a:spcPct val="0"/>
              </a:spcBef>
              <a:buClr>
                <a:srgbClr val="E1AF11"/>
              </a:buClr>
              <a:buSzPct val="60000"/>
              <a:buFont typeface="Marlett" pitchFamily="2" charset="2"/>
              <a:buNone/>
            </a:pPr>
            <a:endParaRPr kumimoji="1" lang="en-US" b="1" i="1" smtClean="0">
              <a:solidFill>
                <a:srgbClr val="000099"/>
              </a:solidFill>
              <a:latin typeface="Arial" pitchFamily="34" charset="0"/>
            </a:endParaRPr>
          </a:p>
          <a:p>
            <a:pPr marL="463550" indent="-463550" algn="ctr">
              <a:lnSpc>
                <a:spcPct val="120000"/>
              </a:lnSpc>
              <a:spcBef>
                <a:spcPct val="0"/>
              </a:spcBef>
              <a:buClr>
                <a:srgbClr val="E1AF11"/>
              </a:buClr>
              <a:buSzPct val="60000"/>
              <a:buFont typeface="Marlett" pitchFamily="2" charset="2"/>
              <a:buNone/>
            </a:pPr>
            <a:endParaRPr kumimoji="1" lang="en-US" sz="2400" b="1" u="sng" smtClean="0">
              <a:solidFill>
                <a:srgbClr val="000099"/>
              </a:solidFill>
              <a:latin typeface="Arial" pitchFamily="34" charset="0"/>
            </a:endParaRPr>
          </a:p>
          <a:p>
            <a:pPr marL="463550" indent="-463550" algn="ctr">
              <a:lnSpc>
                <a:spcPct val="120000"/>
              </a:lnSpc>
              <a:spcBef>
                <a:spcPct val="0"/>
              </a:spcBef>
              <a:buClr>
                <a:srgbClr val="E1AF11"/>
              </a:buClr>
              <a:buSzPct val="60000"/>
              <a:buFont typeface="Marlett" pitchFamily="2" charset="2"/>
              <a:buNone/>
            </a:pPr>
            <a:r>
              <a:rPr kumimoji="1" lang="en-US" sz="2400" b="1" u="sng" smtClean="0">
                <a:solidFill>
                  <a:srgbClr val="000099"/>
                </a:solidFill>
                <a:latin typeface="Arial" pitchFamily="34" charset="0"/>
              </a:rPr>
              <a:t>The Hatch Act:</a:t>
            </a:r>
          </a:p>
          <a:p>
            <a:pPr marL="463550" indent="-463550" algn="ctr">
              <a:lnSpc>
                <a:spcPct val="120000"/>
              </a:lnSpc>
              <a:spcBef>
                <a:spcPct val="0"/>
              </a:spcBef>
              <a:buClr>
                <a:srgbClr val="E1AF11"/>
              </a:buClr>
              <a:buSzPct val="60000"/>
              <a:buFont typeface="Marlett" pitchFamily="2" charset="2"/>
              <a:buNone/>
            </a:pPr>
            <a:endParaRPr kumimoji="1" lang="en-US" sz="2000" b="1" i="1" smtClean="0">
              <a:solidFill>
                <a:srgbClr val="000099"/>
              </a:solidFill>
              <a:latin typeface="Arial" pitchFamily="34" charset="0"/>
            </a:endParaRPr>
          </a:p>
          <a:p>
            <a:pPr marL="463550" indent="-463550" algn="ctr">
              <a:lnSpc>
                <a:spcPct val="120000"/>
              </a:lnSpc>
              <a:spcBef>
                <a:spcPct val="0"/>
              </a:spcBef>
              <a:buClr>
                <a:srgbClr val="E1AF11"/>
              </a:buClr>
              <a:buSzPct val="60000"/>
              <a:buFont typeface="Marlett" pitchFamily="2" charset="2"/>
              <a:buNone/>
            </a:pPr>
            <a:r>
              <a:rPr kumimoji="1" lang="en-US" sz="2000" b="1" i="1" smtClean="0">
                <a:solidFill>
                  <a:srgbClr val="000099"/>
                </a:solidFill>
                <a:latin typeface="Arial" pitchFamily="34" charset="0"/>
              </a:rPr>
              <a:t>What additional prohibitions apply to further restricted employees? 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6324600" cy="685800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sz="2000" b="1" smtClean="0">
                <a:solidFill>
                  <a:srgbClr val="000099"/>
                </a:solidFill>
              </a:rPr>
              <a:t>FEDERAL HATCH ACT </a:t>
            </a:r>
            <a:br>
              <a:rPr lang="en-US" sz="2000" b="1" smtClean="0">
                <a:solidFill>
                  <a:srgbClr val="000099"/>
                </a:solidFill>
              </a:rPr>
            </a:br>
            <a:r>
              <a:rPr lang="en-US" sz="1600" b="1" smtClean="0">
                <a:solidFill>
                  <a:srgbClr val="9A3300"/>
                </a:solidFill>
              </a:rPr>
              <a:t>5 U.S.C. § 7323; 5 C.F.R. PART 734, SUBPART D</a:t>
            </a:r>
            <a:endParaRPr lang="en-US" sz="16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4127DC-E8C1-4AC0-B69B-FB84A5E3B643}" type="slidenum">
              <a:rPr lang="en-US" smtClean="0">
                <a:latin typeface="Arial" pitchFamily="34" charset="0"/>
              </a:rPr>
              <a:pPr>
                <a:defRPr/>
              </a:pPr>
              <a:t>23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2296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spcBef>
                <a:spcPct val="0"/>
              </a:spcBef>
              <a:buClr>
                <a:srgbClr val="FF9900"/>
              </a:buClr>
              <a:buFont typeface="Century Gothic" pitchFamily="34" charset="0"/>
              <a:buNone/>
            </a:pPr>
            <a:r>
              <a:rPr kumimoji="1" lang="en-US" sz="1800" b="1" smtClean="0">
                <a:solidFill>
                  <a:srgbClr val="000099"/>
                </a:solidFill>
                <a:latin typeface="Arial" pitchFamily="34" charset="0"/>
              </a:rPr>
              <a:t>FURTHER RESTRICTED EMPLOYEES MAY</a:t>
            </a:r>
            <a:r>
              <a:rPr kumimoji="1" lang="en-US" sz="1800" b="1" smtClean="0">
                <a:solidFill>
                  <a:srgbClr val="2D1185"/>
                </a:solidFill>
                <a:latin typeface="Arial" pitchFamily="34" charset="0"/>
              </a:rPr>
              <a:t> </a:t>
            </a:r>
            <a:r>
              <a:rPr kumimoji="1" lang="en-US" sz="1800" b="1" i="1" u="sng" smtClean="0">
                <a:solidFill>
                  <a:srgbClr val="9A3300"/>
                </a:solidFill>
                <a:latin typeface="Arial" pitchFamily="34" charset="0"/>
              </a:rPr>
              <a:t>NOT</a:t>
            </a:r>
            <a:r>
              <a:rPr kumimoji="1" lang="en-US" sz="1800" smtClean="0">
                <a:solidFill>
                  <a:srgbClr val="2D1185"/>
                </a:solidFill>
                <a:latin typeface="Arial" pitchFamily="34" charset="0"/>
              </a:rPr>
              <a:t> </a:t>
            </a:r>
            <a:r>
              <a:rPr kumimoji="1" lang="en-US" sz="1800" b="1" smtClean="0">
                <a:solidFill>
                  <a:srgbClr val="000099"/>
                </a:solidFill>
                <a:latin typeface="Arial" pitchFamily="34" charset="0"/>
              </a:rPr>
              <a:t>ENGAGE IN PARTISAN POLITICAL CAMPAIGNING AND POLITICAL MANAGEMENT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Clr>
                <a:srgbClr val="FF9900"/>
              </a:buClr>
              <a:buFont typeface="Century Gothic" pitchFamily="34" charset="0"/>
              <a:buNone/>
            </a:pPr>
            <a:endParaRPr kumimoji="1" lang="en-US" sz="1800" b="1" smtClean="0">
              <a:solidFill>
                <a:srgbClr val="000099"/>
              </a:solidFill>
              <a:latin typeface="Arial" pitchFamily="34" charset="0"/>
            </a:endParaRPr>
          </a:p>
          <a:p>
            <a:pPr marL="682625" lvl="1" indent="-220663">
              <a:lnSpc>
                <a:spcPct val="80000"/>
              </a:lnSpc>
              <a:spcBef>
                <a:spcPct val="0"/>
              </a:spcBef>
              <a:buClr>
                <a:srgbClr val="FF9900"/>
              </a:buClr>
              <a:buFont typeface="Century Gothic" pitchFamily="34" charset="0"/>
              <a:buNone/>
            </a:pPr>
            <a:r>
              <a:rPr kumimoji="1" lang="en-US" sz="1600" b="1" i="1" u="sng" smtClean="0">
                <a:solidFill>
                  <a:srgbClr val="000099"/>
                </a:solidFill>
                <a:latin typeface="Arial" pitchFamily="34" charset="0"/>
              </a:rPr>
              <a:t>EXAMPLES</a:t>
            </a:r>
            <a:r>
              <a:rPr kumimoji="1" lang="en-US" sz="1600" b="1" i="1" smtClean="0">
                <a:solidFill>
                  <a:srgbClr val="000099"/>
                </a:solidFill>
                <a:latin typeface="Arial" pitchFamily="34" charset="0"/>
              </a:rPr>
              <a:t>:</a:t>
            </a:r>
          </a:p>
          <a:p>
            <a:pPr marL="1374775" lvl="3" indent="-347663">
              <a:lnSpc>
                <a:spcPct val="80000"/>
              </a:lnSpc>
              <a:spcBef>
                <a:spcPct val="0"/>
              </a:spcBef>
              <a:buClr>
                <a:srgbClr val="FF9900"/>
              </a:buClr>
              <a:buFont typeface="Century Gothic" pitchFamily="34" charset="0"/>
              <a:buNone/>
            </a:pPr>
            <a:endParaRPr kumimoji="1" lang="en-US" sz="1600" b="1" i="1" smtClean="0">
              <a:solidFill>
                <a:srgbClr val="000099"/>
              </a:solidFill>
              <a:latin typeface="Arial" pitchFamily="34" charset="0"/>
            </a:endParaRPr>
          </a:p>
          <a:p>
            <a:pPr marL="1374775" lvl="3" indent="-347663">
              <a:lnSpc>
                <a:spcPct val="80000"/>
              </a:lnSpc>
              <a:spcBef>
                <a:spcPct val="0"/>
              </a:spcBef>
              <a:buClr>
                <a:srgbClr val="FFCC00"/>
              </a:buClr>
              <a:buSzPct val="150000"/>
              <a:buFontTx/>
              <a:buChar char="•"/>
            </a:pPr>
            <a:r>
              <a:rPr kumimoji="1" lang="en-US" sz="1600" b="1" smtClean="0">
                <a:solidFill>
                  <a:srgbClr val="000099"/>
                </a:solidFill>
                <a:latin typeface="Arial" pitchFamily="34" charset="0"/>
              </a:rPr>
              <a:t>VOLUNTEER FOR A PARTISAN POLITICAL CAMPAIGN</a:t>
            </a:r>
          </a:p>
          <a:p>
            <a:pPr marL="1374775" lvl="3" indent="-347663">
              <a:lnSpc>
                <a:spcPct val="80000"/>
              </a:lnSpc>
              <a:spcBef>
                <a:spcPct val="0"/>
              </a:spcBef>
              <a:buClr>
                <a:srgbClr val="FFCC00"/>
              </a:buClr>
              <a:buSzPct val="150000"/>
              <a:buFontTx/>
              <a:buChar char="•"/>
            </a:pPr>
            <a:endParaRPr kumimoji="1" lang="en-US" sz="1600" b="1" smtClean="0">
              <a:solidFill>
                <a:srgbClr val="000099"/>
              </a:solidFill>
              <a:latin typeface="Arial" pitchFamily="34" charset="0"/>
            </a:endParaRPr>
          </a:p>
          <a:p>
            <a:pPr marL="1374775" lvl="3" indent="-347663">
              <a:lnSpc>
                <a:spcPct val="80000"/>
              </a:lnSpc>
              <a:spcBef>
                <a:spcPct val="0"/>
              </a:spcBef>
              <a:buClr>
                <a:srgbClr val="FFCC00"/>
              </a:buClr>
              <a:buSzPct val="150000"/>
              <a:buFontTx/>
              <a:buChar char="•"/>
            </a:pPr>
            <a:r>
              <a:rPr kumimoji="1" lang="en-US" sz="1600" b="1" smtClean="0">
                <a:solidFill>
                  <a:srgbClr val="000099"/>
                </a:solidFill>
                <a:latin typeface="Arial" pitchFamily="34" charset="0"/>
              </a:rPr>
              <a:t>MAKE CAMPAIGN SPEECHES</a:t>
            </a:r>
          </a:p>
          <a:p>
            <a:pPr marL="1374775" lvl="3" indent="-347663">
              <a:lnSpc>
                <a:spcPct val="80000"/>
              </a:lnSpc>
              <a:spcBef>
                <a:spcPct val="0"/>
              </a:spcBef>
              <a:buClr>
                <a:srgbClr val="FFCC00"/>
              </a:buClr>
              <a:buSzPct val="150000"/>
              <a:buFontTx/>
              <a:buChar char="•"/>
            </a:pPr>
            <a:endParaRPr kumimoji="1" lang="en-US" sz="1600" b="1" smtClean="0">
              <a:solidFill>
                <a:srgbClr val="000099"/>
              </a:solidFill>
              <a:latin typeface="Arial" pitchFamily="34" charset="0"/>
            </a:endParaRPr>
          </a:p>
          <a:p>
            <a:pPr marL="1374775" lvl="3" indent="-347663">
              <a:lnSpc>
                <a:spcPct val="80000"/>
              </a:lnSpc>
              <a:spcBef>
                <a:spcPct val="0"/>
              </a:spcBef>
              <a:buClr>
                <a:srgbClr val="FFCC00"/>
              </a:buClr>
              <a:buSzPct val="150000"/>
              <a:buFontTx/>
              <a:buChar char="•"/>
            </a:pPr>
            <a:r>
              <a:rPr kumimoji="1" lang="en-US" sz="1600" b="1" smtClean="0">
                <a:solidFill>
                  <a:srgbClr val="000099"/>
                </a:solidFill>
                <a:latin typeface="Arial" pitchFamily="34" charset="0"/>
              </a:rPr>
              <a:t>DISTRIBUTE CAMPAIGN LITERATURE</a:t>
            </a:r>
          </a:p>
          <a:p>
            <a:pPr marL="1374775" lvl="3" indent="-347663">
              <a:lnSpc>
                <a:spcPct val="80000"/>
              </a:lnSpc>
              <a:spcBef>
                <a:spcPct val="0"/>
              </a:spcBef>
              <a:buClr>
                <a:srgbClr val="FFCC00"/>
              </a:buClr>
              <a:buSzPct val="150000"/>
              <a:buFontTx/>
              <a:buChar char="•"/>
            </a:pPr>
            <a:endParaRPr kumimoji="1" lang="en-US" sz="1600" b="1" smtClean="0">
              <a:solidFill>
                <a:srgbClr val="000099"/>
              </a:solidFill>
              <a:latin typeface="Arial" pitchFamily="34" charset="0"/>
            </a:endParaRPr>
          </a:p>
          <a:p>
            <a:pPr marL="1374775" lvl="3" indent="-347663">
              <a:lnSpc>
                <a:spcPct val="80000"/>
              </a:lnSpc>
              <a:spcBef>
                <a:spcPct val="0"/>
              </a:spcBef>
              <a:buClr>
                <a:srgbClr val="FFCC00"/>
              </a:buClr>
              <a:buSzPct val="150000"/>
              <a:buFontTx/>
              <a:buChar char="•"/>
            </a:pPr>
            <a:r>
              <a:rPr kumimoji="1" lang="en-US" sz="1600" b="1" smtClean="0">
                <a:solidFill>
                  <a:srgbClr val="000099"/>
                </a:solidFill>
                <a:latin typeface="Arial" pitchFamily="34" charset="0"/>
              </a:rPr>
              <a:t>ORGANIZE A POLITICAL RALLY, MEETING OR FUNDRAISER</a:t>
            </a:r>
          </a:p>
          <a:p>
            <a:pPr marL="1374775" lvl="3" indent="-347663">
              <a:lnSpc>
                <a:spcPct val="80000"/>
              </a:lnSpc>
              <a:spcBef>
                <a:spcPct val="0"/>
              </a:spcBef>
              <a:buClr>
                <a:srgbClr val="FFCC00"/>
              </a:buClr>
              <a:buSzPct val="150000"/>
              <a:buFontTx/>
              <a:buChar char="•"/>
            </a:pPr>
            <a:endParaRPr kumimoji="1" lang="en-US" sz="1600" b="1" smtClean="0">
              <a:solidFill>
                <a:srgbClr val="000099"/>
              </a:solidFill>
              <a:latin typeface="Arial" pitchFamily="34" charset="0"/>
            </a:endParaRPr>
          </a:p>
          <a:p>
            <a:pPr marL="1374775" lvl="3" indent="-347663">
              <a:lnSpc>
                <a:spcPct val="80000"/>
              </a:lnSpc>
              <a:spcBef>
                <a:spcPct val="0"/>
              </a:spcBef>
              <a:buClr>
                <a:srgbClr val="FFCC00"/>
              </a:buClr>
              <a:buSzPct val="150000"/>
              <a:buFontTx/>
              <a:buChar char="•"/>
            </a:pPr>
            <a:r>
              <a:rPr kumimoji="1" lang="en-US" sz="1600" b="1" smtClean="0">
                <a:solidFill>
                  <a:srgbClr val="000099"/>
                </a:solidFill>
                <a:latin typeface="Arial" pitchFamily="34" charset="0"/>
              </a:rPr>
              <a:t>HOLD POLITICAL PARTY OFFICE OR BE A PARTY DELEGATE</a:t>
            </a:r>
          </a:p>
          <a:p>
            <a:pPr marL="1374775" lvl="3" indent="-347663">
              <a:lnSpc>
                <a:spcPct val="80000"/>
              </a:lnSpc>
              <a:spcBef>
                <a:spcPct val="0"/>
              </a:spcBef>
              <a:buClr>
                <a:srgbClr val="FFCC00"/>
              </a:buClr>
              <a:buSzPct val="150000"/>
              <a:buFontTx/>
              <a:buChar char="•"/>
            </a:pPr>
            <a:endParaRPr kumimoji="1" lang="en-US" sz="1600" b="1" smtClean="0">
              <a:solidFill>
                <a:srgbClr val="000099"/>
              </a:solidFill>
              <a:latin typeface="Arial" pitchFamily="34" charset="0"/>
            </a:endParaRPr>
          </a:p>
          <a:p>
            <a:pPr marL="1374775" lvl="3" indent="-347663">
              <a:lnSpc>
                <a:spcPct val="80000"/>
              </a:lnSpc>
              <a:spcBef>
                <a:spcPct val="0"/>
              </a:spcBef>
              <a:buClr>
                <a:srgbClr val="FFCC00"/>
              </a:buClr>
              <a:buSzPct val="150000"/>
              <a:buFontTx/>
              <a:buChar char="•"/>
            </a:pPr>
            <a:r>
              <a:rPr kumimoji="1" lang="en-US" sz="1600" b="1" smtClean="0">
                <a:solidFill>
                  <a:srgbClr val="000099"/>
                </a:solidFill>
                <a:latin typeface="Arial" pitchFamily="34" charset="0"/>
              </a:rPr>
              <a:t>PARTICIPATE IN PARTISAN VOTER REGISTRATION DRIVES</a:t>
            </a:r>
          </a:p>
          <a:p>
            <a:pPr marL="1374775" lvl="3" indent="-347663">
              <a:lnSpc>
                <a:spcPct val="80000"/>
              </a:lnSpc>
              <a:spcBef>
                <a:spcPct val="0"/>
              </a:spcBef>
              <a:buClr>
                <a:srgbClr val="FFCC00"/>
              </a:buClr>
              <a:buSzPct val="150000"/>
              <a:buFontTx/>
              <a:buChar char="•"/>
            </a:pPr>
            <a:endParaRPr kumimoji="1" lang="en-US" sz="1600" b="1" smtClean="0">
              <a:solidFill>
                <a:srgbClr val="000099"/>
              </a:solidFill>
              <a:latin typeface="Arial" pitchFamily="34" charset="0"/>
            </a:endParaRPr>
          </a:p>
          <a:p>
            <a:pPr marL="1374775" lvl="3" indent="-347663">
              <a:lnSpc>
                <a:spcPct val="80000"/>
              </a:lnSpc>
              <a:spcBef>
                <a:spcPct val="0"/>
              </a:spcBef>
              <a:buClr>
                <a:srgbClr val="FFCC00"/>
              </a:buClr>
              <a:buSzPct val="150000"/>
              <a:buFontTx/>
              <a:buChar char="•"/>
            </a:pPr>
            <a:r>
              <a:rPr kumimoji="1" lang="en-US" sz="1600" b="1" smtClean="0">
                <a:solidFill>
                  <a:srgbClr val="000099"/>
                </a:solidFill>
                <a:latin typeface="Arial" pitchFamily="34" charset="0"/>
              </a:rPr>
              <a:t>CIRCULATE NOMINATING PETITIONS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Clr>
                <a:srgbClr val="FFCC00"/>
              </a:buClr>
              <a:buSzPct val="150000"/>
            </a:pPr>
            <a:endParaRPr kumimoji="1" lang="en-US" sz="1800" b="1" smtClean="0">
              <a:solidFill>
                <a:srgbClr val="000099"/>
              </a:solidFill>
              <a:latin typeface="Arial" pitchFamily="34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  <a:buClr>
                <a:srgbClr val="FF9900"/>
              </a:buClr>
              <a:buFont typeface="Century Gothic" pitchFamily="34" charset="0"/>
              <a:buNone/>
            </a:pPr>
            <a:r>
              <a:rPr kumimoji="1" lang="en-US" sz="1800" b="1" i="1" u="sng" smtClean="0">
                <a:solidFill>
                  <a:srgbClr val="A50021"/>
                </a:solidFill>
                <a:latin typeface="Arial" pitchFamily="34" charset="0"/>
              </a:rPr>
              <a:t>KEY</a:t>
            </a:r>
            <a:r>
              <a:rPr kumimoji="1" lang="en-US" sz="1800" b="1" i="1" smtClean="0">
                <a:solidFill>
                  <a:srgbClr val="A50021"/>
                </a:solidFill>
                <a:latin typeface="Arial" pitchFamily="34" charset="0"/>
              </a:rPr>
              <a:t>:</a:t>
            </a:r>
            <a:r>
              <a:rPr kumimoji="1" lang="en-US" sz="1800" b="1" i="1" smtClean="0">
                <a:solidFill>
                  <a:srgbClr val="000099"/>
                </a:solidFill>
                <a:latin typeface="Arial" pitchFamily="34" charset="0"/>
              </a:rPr>
              <a:t>	</a:t>
            </a:r>
            <a:r>
              <a:rPr kumimoji="1" lang="en-US" sz="1800" b="1" smtClean="0">
                <a:solidFill>
                  <a:srgbClr val="000099"/>
                </a:solidFill>
                <a:latin typeface="Arial" pitchFamily="34" charset="0"/>
              </a:rPr>
              <a:t>NO ACTIVITY IN CONCERT WITH A POLITICAL PARTY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Clr>
                <a:srgbClr val="FF9900"/>
              </a:buClr>
              <a:buFont typeface="Century Gothic" pitchFamily="34" charset="0"/>
              <a:buNone/>
            </a:pPr>
            <a:r>
              <a:rPr kumimoji="1" lang="en-US" sz="1800" b="1" smtClean="0">
                <a:solidFill>
                  <a:srgbClr val="000099"/>
                </a:solidFill>
                <a:latin typeface="Arial" pitchFamily="34" charset="0"/>
              </a:rPr>
              <a:t>	OR CANDIDATE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6324600" cy="762000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sz="2000" b="1" smtClean="0">
                <a:solidFill>
                  <a:srgbClr val="000099"/>
                </a:solidFill>
              </a:rPr>
              <a:t>FEDERAL HATCH ACT </a:t>
            </a:r>
            <a:r>
              <a:rPr lang="en-US" sz="2000" b="1" i="1" u="sng" smtClean="0">
                <a:solidFill>
                  <a:srgbClr val="000099"/>
                </a:solidFill>
              </a:rPr>
              <a:t>DON’Ts</a:t>
            </a:r>
            <a:r>
              <a:rPr lang="en-US" sz="2000" b="1" i="1" smtClean="0">
                <a:solidFill>
                  <a:srgbClr val="000099"/>
                </a:solidFill>
              </a:rPr>
              <a:t>:</a:t>
            </a:r>
            <a:br>
              <a:rPr lang="en-US" sz="2000" b="1" i="1" smtClean="0">
                <a:solidFill>
                  <a:srgbClr val="000099"/>
                </a:solidFill>
              </a:rPr>
            </a:br>
            <a:r>
              <a:rPr lang="en-US" sz="2000" b="1" smtClean="0">
                <a:solidFill>
                  <a:srgbClr val="000099"/>
                </a:solidFill>
              </a:rPr>
              <a:t>FURTHER RESTRICTED EMPLOYEES</a:t>
            </a:r>
            <a:br>
              <a:rPr lang="en-US" sz="2000" b="1" smtClean="0">
                <a:solidFill>
                  <a:srgbClr val="000099"/>
                </a:solidFill>
              </a:rPr>
            </a:br>
            <a:r>
              <a:rPr lang="en-US" sz="1600" b="1" smtClean="0">
                <a:solidFill>
                  <a:srgbClr val="9A3300"/>
                </a:solidFill>
              </a:rPr>
              <a:t>5 U.S.C. § 7323; 5 C.F.R. PART 734, SUBPART D</a:t>
            </a:r>
            <a:endParaRPr lang="en-US" sz="16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77C97A-D05C-4EB3-B055-4C95DFAF4DBA}" type="slidenum">
              <a:rPr lang="en-US" smtClean="0">
                <a:latin typeface="Arial" pitchFamily="34" charset="0"/>
              </a:rPr>
              <a:pPr>
                <a:defRPr/>
              </a:pPr>
              <a:t>24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153400" cy="4191000"/>
          </a:xfrm>
        </p:spPr>
        <p:txBody>
          <a:bodyPr/>
          <a:lstStyle/>
          <a:p>
            <a:pPr marL="463550" indent="-463550">
              <a:lnSpc>
                <a:spcPct val="120000"/>
              </a:lnSpc>
              <a:spcBef>
                <a:spcPct val="0"/>
              </a:spcBef>
              <a:buClr>
                <a:srgbClr val="E1AF11"/>
              </a:buClr>
              <a:buSzPct val="60000"/>
              <a:buFont typeface="Marlett" pitchFamily="2" charset="2"/>
              <a:buNone/>
            </a:pPr>
            <a:endParaRPr kumimoji="1" lang="en-US" b="1" i="1" smtClean="0">
              <a:solidFill>
                <a:srgbClr val="000099"/>
              </a:solidFill>
              <a:latin typeface="Arial" pitchFamily="34" charset="0"/>
            </a:endParaRPr>
          </a:p>
          <a:p>
            <a:pPr marL="463550" indent="-463550" algn="ctr">
              <a:lnSpc>
                <a:spcPct val="120000"/>
              </a:lnSpc>
              <a:spcBef>
                <a:spcPct val="0"/>
              </a:spcBef>
              <a:buClr>
                <a:srgbClr val="E1AF11"/>
              </a:buClr>
              <a:buSzPct val="60000"/>
              <a:buFont typeface="Marlett" pitchFamily="2" charset="2"/>
              <a:buNone/>
            </a:pPr>
            <a:endParaRPr kumimoji="1" lang="en-US" sz="2400" b="1" u="sng" smtClean="0">
              <a:solidFill>
                <a:srgbClr val="000099"/>
              </a:solidFill>
              <a:latin typeface="Arial" pitchFamily="34" charset="0"/>
            </a:endParaRPr>
          </a:p>
          <a:p>
            <a:pPr marL="463550" indent="-463550" algn="ctr">
              <a:lnSpc>
                <a:spcPct val="120000"/>
              </a:lnSpc>
              <a:spcBef>
                <a:spcPct val="0"/>
              </a:spcBef>
              <a:buClr>
                <a:srgbClr val="E1AF11"/>
              </a:buClr>
              <a:buSzPct val="60000"/>
              <a:buFont typeface="Marlett" pitchFamily="2" charset="2"/>
              <a:buNone/>
            </a:pPr>
            <a:r>
              <a:rPr kumimoji="1" lang="en-US" sz="2400" b="1" u="sng" smtClean="0">
                <a:solidFill>
                  <a:srgbClr val="000099"/>
                </a:solidFill>
                <a:latin typeface="Arial" pitchFamily="34" charset="0"/>
              </a:rPr>
              <a:t>The Hatch Act:</a:t>
            </a:r>
          </a:p>
          <a:p>
            <a:pPr marL="463550" indent="-463550" algn="ctr">
              <a:lnSpc>
                <a:spcPct val="120000"/>
              </a:lnSpc>
              <a:spcBef>
                <a:spcPct val="0"/>
              </a:spcBef>
              <a:buClr>
                <a:srgbClr val="E1AF11"/>
              </a:buClr>
              <a:buSzPct val="60000"/>
              <a:buFont typeface="Marlett" pitchFamily="2" charset="2"/>
              <a:buNone/>
            </a:pPr>
            <a:endParaRPr kumimoji="1" lang="en-US" sz="2000" b="1" i="1" smtClean="0">
              <a:solidFill>
                <a:srgbClr val="000099"/>
              </a:solidFill>
              <a:latin typeface="Arial" pitchFamily="34" charset="0"/>
            </a:endParaRPr>
          </a:p>
          <a:p>
            <a:pPr marL="463550" indent="-463550" algn="ctr">
              <a:lnSpc>
                <a:spcPct val="120000"/>
              </a:lnSpc>
              <a:spcBef>
                <a:spcPct val="0"/>
              </a:spcBef>
              <a:buClr>
                <a:srgbClr val="E1AF11"/>
              </a:buClr>
              <a:buSzPct val="60000"/>
              <a:buFont typeface="Marlett" pitchFamily="2" charset="2"/>
              <a:buNone/>
            </a:pPr>
            <a:r>
              <a:rPr kumimoji="1" lang="en-US" sz="2000" b="1" i="1" smtClean="0">
                <a:solidFill>
                  <a:srgbClr val="000099"/>
                </a:solidFill>
                <a:latin typeface="Arial" pitchFamily="34" charset="0"/>
              </a:rPr>
              <a:t>What may further restricted employees do?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6324600" cy="685800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sz="2000" b="1" smtClean="0">
                <a:solidFill>
                  <a:srgbClr val="000099"/>
                </a:solidFill>
              </a:rPr>
              <a:t>FEDERAL HATCH ACT </a:t>
            </a:r>
            <a:br>
              <a:rPr lang="en-US" sz="2000" b="1" smtClean="0">
                <a:solidFill>
                  <a:srgbClr val="000099"/>
                </a:solidFill>
              </a:rPr>
            </a:br>
            <a:r>
              <a:rPr lang="en-US" sz="1600" b="1" smtClean="0">
                <a:solidFill>
                  <a:srgbClr val="9A3300"/>
                </a:solidFill>
              </a:rPr>
              <a:t>5 U.S.C. § 7323; 5 C.F.R. PART 734, SUBPART D</a:t>
            </a:r>
            <a:endParaRPr lang="en-US" sz="16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F7CF01-5B3A-49E5-ABCC-2300B4D9EA3B}" type="slidenum">
              <a:rPr lang="en-US" smtClean="0">
                <a:latin typeface="Arial" pitchFamily="34" charset="0"/>
              </a:rPr>
              <a:pPr>
                <a:defRPr/>
              </a:pPr>
              <a:t>25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153400" cy="4114800"/>
          </a:xfrm>
        </p:spPr>
        <p:txBody>
          <a:bodyPr/>
          <a:lstStyle/>
          <a:p>
            <a:pPr marL="0" indent="0">
              <a:lnSpc>
                <a:spcPct val="120000"/>
              </a:lnSpc>
              <a:spcBef>
                <a:spcPct val="0"/>
              </a:spcBef>
              <a:buClr>
                <a:schemeClr val="tx1"/>
              </a:buClr>
              <a:buSzPct val="60000"/>
              <a:buFont typeface="Marlett" pitchFamily="2" charset="2"/>
              <a:buNone/>
            </a:pPr>
            <a:r>
              <a:rPr kumimoji="1" lang="en-US" sz="1800" b="1" smtClean="0">
                <a:solidFill>
                  <a:srgbClr val="000099"/>
                </a:solidFill>
                <a:latin typeface="Arial" pitchFamily="34" charset="0"/>
              </a:rPr>
              <a:t>FURTHER RESTRICTED EMPLOYEES </a:t>
            </a:r>
            <a:r>
              <a:rPr kumimoji="1" lang="en-US" sz="1800" b="1" i="1" u="sng" smtClean="0">
                <a:solidFill>
                  <a:srgbClr val="009900"/>
                </a:solidFill>
                <a:latin typeface="Arial" pitchFamily="34" charset="0"/>
              </a:rPr>
              <a:t>MAY</a:t>
            </a:r>
            <a:r>
              <a:rPr kumimoji="1" lang="en-US" sz="1800" b="1" smtClean="0">
                <a:solidFill>
                  <a:srgbClr val="000099"/>
                </a:solidFill>
                <a:latin typeface="Arial" pitchFamily="34" charset="0"/>
              </a:rPr>
              <a:t> —</a:t>
            </a:r>
          </a:p>
          <a:p>
            <a:pPr marL="0" indent="0">
              <a:lnSpc>
                <a:spcPct val="120000"/>
              </a:lnSpc>
              <a:spcBef>
                <a:spcPct val="0"/>
              </a:spcBef>
              <a:buClr>
                <a:schemeClr val="tx1"/>
              </a:buClr>
              <a:buSzPct val="60000"/>
              <a:buFont typeface="Marlett" pitchFamily="2" charset="2"/>
              <a:buNone/>
            </a:pPr>
            <a:endParaRPr kumimoji="1" lang="en-US" sz="1800" b="1" smtClean="0">
              <a:solidFill>
                <a:srgbClr val="000099"/>
              </a:solidFill>
              <a:latin typeface="Arial" pitchFamily="34" charset="0"/>
            </a:endParaRPr>
          </a:p>
          <a:p>
            <a:pPr marL="915988" lvl="1" indent="-458788">
              <a:lnSpc>
                <a:spcPct val="120000"/>
              </a:lnSpc>
              <a:spcBef>
                <a:spcPct val="0"/>
              </a:spcBef>
              <a:buClr>
                <a:srgbClr val="FFCC00"/>
              </a:buClr>
              <a:buSzPct val="150000"/>
              <a:buFontTx/>
              <a:buChar char="•"/>
            </a:pPr>
            <a:r>
              <a:rPr kumimoji="1" lang="en-US" sz="1800" b="1" smtClean="0">
                <a:solidFill>
                  <a:srgbClr val="000099"/>
                </a:solidFill>
                <a:latin typeface="Arial" pitchFamily="34" charset="0"/>
              </a:rPr>
              <a:t>JOIN POLITICAL CLUBS OR PARTIES</a:t>
            </a:r>
          </a:p>
          <a:p>
            <a:pPr marL="915988" lvl="1" indent="-458788">
              <a:lnSpc>
                <a:spcPct val="120000"/>
              </a:lnSpc>
              <a:spcBef>
                <a:spcPct val="0"/>
              </a:spcBef>
              <a:buClr>
                <a:srgbClr val="FFCC00"/>
              </a:buClr>
              <a:buSzPct val="150000"/>
              <a:buFontTx/>
              <a:buChar char="•"/>
            </a:pPr>
            <a:endParaRPr kumimoji="1" lang="en-US" sz="1800" b="1" smtClean="0">
              <a:solidFill>
                <a:srgbClr val="000099"/>
              </a:solidFill>
              <a:latin typeface="Arial" pitchFamily="34" charset="0"/>
            </a:endParaRPr>
          </a:p>
          <a:p>
            <a:pPr marL="915988" lvl="1" indent="-458788">
              <a:lnSpc>
                <a:spcPct val="120000"/>
              </a:lnSpc>
              <a:spcBef>
                <a:spcPct val="0"/>
              </a:spcBef>
              <a:buClr>
                <a:srgbClr val="FFCC00"/>
              </a:buClr>
              <a:buSzPct val="150000"/>
              <a:buFontTx/>
              <a:buChar char="•"/>
            </a:pPr>
            <a:r>
              <a:rPr kumimoji="1" lang="en-US" sz="1800" b="1" smtClean="0">
                <a:solidFill>
                  <a:srgbClr val="000099"/>
                </a:solidFill>
                <a:latin typeface="Arial" pitchFamily="34" charset="0"/>
              </a:rPr>
              <a:t>EXPRESS OPINIONS ABOUT CANDIDATES AND ISSUES</a:t>
            </a:r>
          </a:p>
          <a:p>
            <a:pPr marL="915988" lvl="1" indent="-458788">
              <a:lnSpc>
                <a:spcPct val="120000"/>
              </a:lnSpc>
              <a:spcBef>
                <a:spcPct val="0"/>
              </a:spcBef>
              <a:buClr>
                <a:srgbClr val="FFCC00"/>
              </a:buClr>
              <a:buSzPct val="150000"/>
              <a:buFontTx/>
              <a:buChar char="•"/>
            </a:pPr>
            <a:endParaRPr kumimoji="1" lang="en-US" sz="1800" b="1" smtClean="0">
              <a:solidFill>
                <a:srgbClr val="000099"/>
              </a:solidFill>
              <a:latin typeface="Arial" pitchFamily="34" charset="0"/>
            </a:endParaRPr>
          </a:p>
          <a:p>
            <a:pPr marL="915988" lvl="1" indent="-458788">
              <a:lnSpc>
                <a:spcPct val="120000"/>
              </a:lnSpc>
              <a:spcBef>
                <a:spcPct val="0"/>
              </a:spcBef>
              <a:buClr>
                <a:srgbClr val="FFCC00"/>
              </a:buClr>
              <a:buSzPct val="150000"/>
              <a:buFontTx/>
              <a:buChar char="•"/>
            </a:pPr>
            <a:r>
              <a:rPr kumimoji="1" lang="en-US" sz="1800" b="1" smtClean="0">
                <a:solidFill>
                  <a:srgbClr val="000099"/>
                </a:solidFill>
                <a:latin typeface="Arial" pitchFamily="34" charset="0"/>
              </a:rPr>
              <a:t>SIGN NOMINATING PETITIONS</a:t>
            </a:r>
          </a:p>
          <a:p>
            <a:pPr marL="915988" lvl="1" indent="-458788">
              <a:lnSpc>
                <a:spcPct val="120000"/>
              </a:lnSpc>
              <a:spcBef>
                <a:spcPct val="0"/>
              </a:spcBef>
              <a:buClr>
                <a:srgbClr val="FFCC00"/>
              </a:buClr>
              <a:buSzPct val="150000"/>
              <a:buFontTx/>
              <a:buChar char="•"/>
            </a:pPr>
            <a:endParaRPr kumimoji="1" lang="en-US" sz="1800" b="1" smtClean="0">
              <a:solidFill>
                <a:srgbClr val="000099"/>
              </a:solidFill>
              <a:latin typeface="Arial" pitchFamily="34" charset="0"/>
            </a:endParaRPr>
          </a:p>
          <a:p>
            <a:pPr marL="915988" lvl="1" indent="-458788">
              <a:lnSpc>
                <a:spcPct val="120000"/>
              </a:lnSpc>
              <a:spcBef>
                <a:spcPct val="0"/>
              </a:spcBef>
              <a:buClr>
                <a:srgbClr val="FFCC00"/>
              </a:buClr>
              <a:buSzPct val="150000"/>
              <a:buFontTx/>
              <a:buChar char="•"/>
            </a:pPr>
            <a:r>
              <a:rPr kumimoji="1" lang="en-US" sz="1800" b="1" smtClean="0">
                <a:solidFill>
                  <a:srgbClr val="000099"/>
                </a:solidFill>
                <a:latin typeface="Arial" pitchFamily="34" charset="0"/>
              </a:rPr>
              <a:t>ATTEND POLITICAL RALLIES AND CONVENTIONS</a:t>
            </a:r>
          </a:p>
          <a:p>
            <a:pPr marL="915988" lvl="1" indent="-458788">
              <a:lnSpc>
                <a:spcPct val="120000"/>
              </a:lnSpc>
              <a:spcBef>
                <a:spcPct val="0"/>
              </a:spcBef>
              <a:buClr>
                <a:srgbClr val="FFCC00"/>
              </a:buClr>
              <a:buSzPct val="150000"/>
              <a:buFontTx/>
              <a:buChar char="•"/>
            </a:pPr>
            <a:endParaRPr kumimoji="1" lang="en-US" sz="1800" b="1" smtClean="0">
              <a:solidFill>
                <a:srgbClr val="000099"/>
              </a:solidFill>
              <a:latin typeface="Arial" pitchFamily="34" charset="0"/>
            </a:endParaRPr>
          </a:p>
          <a:p>
            <a:pPr marL="915988" lvl="1" indent="-458788">
              <a:lnSpc>
                <a:spcPct val="120000"/>
              </a:lnSpc>
              <a:spcBef>
                <a:spcPct val="0"/>
              </a:spcBef>
              <a:buClr>
                <a:srgbClr val="FFCC00"/>
              </a:buClr>
              <a:buSzPct val="150000"/>
              <a:buFontTx/>
              <a:buChar char="•"/>
            </a:pPr>
            <a:r>
              <a:rPr kumimoji="1" lang="en-US" sz="1800" b="1" smtClean="0">
                <a:solidFill>
                  <a:srgbClr val="000099"/>
                </a:solidFill>
                <a:latin typeface="Arial" pitchFamily="34" charset="0"/>
              </a:rPr>
              <a:t>PARTICIPATE IN NONPARTISAN ACTIVITIES</a:t>
            </a:r>
          </a:p>
          <a:p>
            <a:pPr marL="915988" lvl="1" indent="-458788">
              <a:lnSpc>
                <a:spcPct val="120000"/>
              </a:lnSpc>
              <a:spcBef>
                <a:spcPct val="0"/>
              </a:spcBef>
              <a:buClr>
                <a:srgbClr val="FFCC00"/>
              </a:buClr>
              <a:buFont typeface="Monotype Sorts" pitchFamily="2" charset="2"/>
              <a:buNone/>
            </a:pPr>
            <a:endParaRPr kumimoji="1" lang="en-US" sz="1800" b="1" smtClean="0">
              <a:solidFill>
                <a:srgbClr val="000099"/>
              </a:solidFill>
              <a:latin typeface="Arial" pitchFamily="34" charset="0"/>
            </a:endParaRP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24600" cy="914400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sz="2000" b="1" smtClean="0">
                <a:solidFill>
                  <a:srgbClr val="000099"/>
                </a:solidFill>
              </a:rPr>
              <a:t>FEDERAL HATCH ACT DOs:</a:t>
            </a:r>
            <a:br>
              <a:rPr lang="en-US" sz="2000" b="1" smtClean="0">
                <a:solidFill>
                  <a:srgbClr val="000099"/>
                </a:solidFill>
              </a:rPr>
            </a:br>
            <a:r>
              <a:rPr lang="en-US" sz="2000" b="1" smtClean="0">
                <a:solidFill>
                  <a:srgbClr val="000099"/>
                </a:solidFill>
              </a:rPr>
              <a:t>FURTHER RESTRICTED EMPLOYEES</a:t>
            </a:r>
            <a:br>
              <a:rPr lang="en-US" sz="2000" b="1" smtClean="0">
                <a:solidFill>
                  <a:srgbClr val="000099"/>
                </a:solidFill>
              </a:rPr>
            </a:br>
            <a:r>
              <a:rPr lang="en-US" sz="1600" b="1" smtClean="0">
                <a:solidFill>
                  <a:srgbClr val="9A3300"/>
                </a:solidFill>
              </a:rPr>
              <a:t>5 U.S.C. § 7323; 5 C.F.R. PART 734, SUBPART D</a:t>
            </a:r>
            <a:endParaRPr lang="en-US" sz="1600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68F211-FFB1-4311-952E-AB75C91C4B36}" type="slidenum">
              <a:rPr lang="en-US" smtClean="0">
                <a:latin typeface="Arial" pitchFamily="34" charset="0"/>
              </a:rPr>
              <a:pPr>
                <a:defRPr/>
              </a:pPr>
              <a:t>26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04802" name="Text Box 2"/>
          <p:cNvSpPr txBox="1">
            <a:spLocks noChangeArrowheads="1"/>
          </p:cNvSpPr>
          <p:nvPr/>
        </p:nvSpPr>
        <p:spPr bwMode="auto">
          <a:xfrm>
            <a:off x="533400" y="2057400"/>
            <a:ext cx="7315200" cy="344487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marL="1143000" lvl="1" indent="-571500" eaLnBrk="0" hangingPunct="0"/>
            <a:endParaRPr lang="en-US" sz="2000">
              <a:solidFill>
                <a:srgbClr val="2D1185"/>
              </a:solidFill>
            </a:endParaRPr>
          </a:p>
          <a:p>
            <a:pPr marL="1143000" lvl="1" indent="-571500" eaLnBrk="0" hangingPunct="0"/>
            <a:r>
              <a:rPr lang="en-US" sz="2000">
                <a:solidFill>
                  <a:srgbClr val="2D1185"/>
                </a:solidFill>
              </a:rPr>
              <a:t>MERIT SYSTEMS PROTECTION BOARD MAY ORDER EMPLOYEE’S —</a:t>
            </a:r>
          </a:p>
          <a:p>
            <a:pPr marL="1143000" lvl="1" indent="-571500" eaLnBrk="0" hangingPunct="0"/>
            <a:endParaRPr lang="en-US" sz="2000">
              <a:solidFill>
                <a:srgbClr val="2D1185"/>
              </a:solidFill>
            </a:endParaRPr>
          </a:p>
          <a:p>
            <a:pPr marL="2286000" lvl="2" eaLnBrk="0" hangingPunct="0">
              <a:buClr>
                <a:srgbClr val="FFCC00"/>
              </a:buClr>
              <a:buFont typeface="Arial" pitchFamily="34" charset="0"/>
              <a:buChar char="●"/>
            </a:pPr>
            <a:r>
              <a:rPr lang="en-US" sz="2000">
                <a:solidFill>
                  <a:srgbClr val="2D1185"/>
                </a:solidFill>
              </a:rPr>
              <a:t>	REMOVAL</a:t>
            </a:r>
          </a:p>
          <a:p>
            <a:pPr marL="2286000" lvl="2" eaLnBrk="0" hangingPunct="0">
              <a:buClr>
                <a:srgbClr val="FFCC00"/>
              </a:buClr>
              <a:buFont typeface="Arial" pitchFamily="34" charset="0"/>
              <a:buChar char="●"/>
            </a:pPr>
            <a:endParaRPr lang="en-US" sz="2000" i="1" u="sng">
              <a:solidFill>
                <a:srgbClr val="2D1185"/>
              </a:solidFill>
            </a:endParaRPr>
          </a:p>
          <a:p>
            <a:pPr marL="2286000" lvl="2" eaLnBrk="0" hangingPunct="0">
              <a:buClr>
                <a:srgbClr val="FFCC00"/>
              </a:buClr>
              <a:buFont typeface="Arial" pitchFamily="34" charset="0"/>
              <a:buNone/>
            </a:pPr>
            <a:r>
              <a:rPr lang="en-US" sz="2000">
                <a:solidFill>
                  <a:srgbClr val="2D1185"/>
                </a:solidFill>
              </a:rPr>
              <a:t>	</a:t>
            </a:r>
            <a:r>
              <a:rPr lang="en-US" sz="2000" i="1" u="sng">
                <a:solidFill>
                  <a:srgbClr val="2D1185"/>
                </a:solidFill>
              </a:rPr>
              <a:t>OR</a:t>
            </a:r>
            <a:endParaRPr lang="en-US" sz="2000">
              <a:solidFill>
                <a:srgbClr val="2D1185"/>
              </a:solidFill>
            </a:endParaRPr>
          </a:p>
          <a:p>
            <a:pPr marL="2286000" lvl="2" eaLnBrk="0" hangingPunct="0">
              <a:buClr>
                <a:srgbClr val="FFCC00"/>
              </a:buClr>
              <a:buFont typeface="Arial" pitchFamily="34" charset="0"/>
              <a:buChar char="●"/>
            </a:pPr>
            <a:endParaRPr lang="en-US" sz="2000">
              <a:solidFill>
                <a:srgbClr val="2D1185"/>
              </a:solidFill>
            </a:endParaRPr>
          </a:p>
          <a:p>
            <a:pPr marL="2286000" lvl="2" eaLnBrk="0" hangingPunct="0">
              <a:buClr>
                <a:srgbClr val="FFCC00"/>
              </a:buClr>
              <a:buFont typeface="Arial" pitchFamily="34" charset="0"/>
              <a:buChar char="●"/>
            </a:pPr>
            <a:r>
              <a:rPr lang="en-US" sz="2000">
                <a:solidFill>
                  <a:srgbClr val="2D1185"/>
                </a:solidFill>
              </a:rPr>
              <a:t>	SUSPENSION (30-DAY MINIMUM)</a:t>
            </a:r>
            <a:endParaRPr lang="en-US" sz="2000">
              <a:solidFill>
                <a:srgbClr val="000099"/>
              </a:solidFill>
            </a:endParaRPr>
          </a:p>
          <a:p>
            <a:pPr eaLnBrk="0" hangingPunct="0">
              <a:buClr>
                <a:schemeClr val="tx1"/>
              </a:buClr>
              <a:buSzPct val="60000"/>
              <a:buFont typeface="Marlett" pitchFamily="2" charset="2"/>
              <a:buNone/>
            </a:pPr>
            <a:endParaRPr kumimoji="1" lang="en-US" sz="2000">
              <a:solidFill>
                <a:srgbClr val="000099"/>
              </a:solidFill>
              <a:latin typeface="Century Gothic" pitchFamily="34" charset="0"/>
            </a:endParaRPr>
          </a:p>
          <a:p>
            <a:pPr eaLnBrk="0" hangingPunct="0">
              <a:buClr>
                <a:schemeClr val="tx1"/>
              </a:buClr>
              <a:buSzPct val="60000"/>
              <a:buFont typeface="Marlett" pitchFamily="2" charset="2"/>
              <a:buNone/>
            </a:pPr>
            <a:endParaRPr kumimoji="1" lang="en-US" sz="2000">
              <a:solidFill>
                <a:srgbClr val="000099"/>
              </a:solidFill>
              <a:latin typeface="Century Gothic" pitchFamily="34" charset="0"/>
            </a:endParaRP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7543800" cy="685800"/>
          </a:xfrm>
        </p:spPr>
        <p:txBody>
          <a:bodyPr anchor="b"/>
          <a:lstStyle/>
          <a:p>
            <a:pPr algn="l">
              <a:lnSpc>
                <a:spcPct val="90000"/>
              </a:lnSpc>
            </a:pPr>
            <a:r>
              <a:rPr lang="en-US" sz="2000" b="1" smtClean="0">
                <a:solidFill>
                  <a:srgbClr val="000099"/>
                </a:solidFill>
              </a:rPr>
              <a:t>DISCIPLINARY ACTION (Penalties)</a:t>
            </a:r>
            <a:br>
              <a:rPr lang="en-US" sz="2000" b="1" smtClean="0">
                <a:solidFill>
                  <a:srgbClr val="000099"/>
                </a:solidFill>
              </a:rPr>
            </a:br>
            <a:r>
              <a:rPr lang="en-US" sz="1600" b="1" smtClean="0">
                <a:solidFill>
                  <a:srgbClr val="663300"/>
                </a:solidFill>
              </a:rPr>
              <a:t>5 U.S.C. § 7326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2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B225E-1B58-4D35-9C4A-85729DFD76D4}" type="slidenum">
              <a:rPr lang="en-US" smtClean="0">
                <a:latin typeface="Arial" pitchFamily="34" charset="0"/>
              </a:rPr>
              <a:pPr>
                <a:defRPr/>
              </a:pPr>
              <a:t>27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33400" y="2211388"/>
            <a:ext cx="81534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681538" indent="-4681538" eaLnBrk="0" hangingPunct="0">
              <a:lnSpc>
                <a:spcPct val="160000"/>
              </a:lnSpc>
              <a:buClr>
                <a:schemeClr val="tx1"/>
              </a:buClr>
              <a:buSzPct val="60000"/>
              <a:buFont typeface="Marlett" pitchFamily="2" charset="2"/>
              <a:buNone/>
            </a:pPr>
            <a:r>
              <a:rPr kumimoji="1" lang="en-US" sz="2000" u="sng" dirty="0">
                <a:solidFill>
                  <a:srgbClr val="2D1185"/>
                </a:solidFill>
              </a:rPr>
              <a:t>HATCH ACT UNIT</a:t>
            </a:r>
            <a:r>
              <a:rPr kumimoji="1" lang="en-US" sz="2000" dirty="0">
                <a:solidFill>
                  <a:srgbClr val="2D1185"/>
                </a:solidFill>
              </a:rPr>
              <a:t>:	(800) 85-HATCH</a:t>
            </a:r>
          </a:p>
          <a:p>
            <a:pPr marL="4681538" indent="-4681538" eaLnBrk="0" hangingPunct="0">
              <a:lnSpc>
                <a:spcPct val="160000"/>
              </a:lnSpc>
              <a:buClr>
                <a:schemeClr val="tx1"/>
              </a:buClr>
              <a:buSzPct val="60000"/>
              <a:buFont typeface="Marlett" pitchFamily="2" charset="2"/>
              <a:buNone/>
            </a:pPr>
            <a:r>
              <a:rPr kumimoji="1" lang="en-US" sz="2000" dirty="0">
                <a:solidFill>
                  <a:srgbClr val="2D1185"/>
                </a:solidFill>
              </a:rPr>
              <a:t>	(202) 254-3650</a:t>
            </a:r>
          </a:p>
          <a:p>
            <a:pPr marL="4681538" indent="-4681538" eaLnBrk="0" hangingPunct="0">
              <a:lnSpc>
                <a:spcPct val="160000"/>
              </a:lnSpc>
              <a:buClr>
                <a:schemeClr val="tx1"/>
              </a:buClr>
              <a:buSzPct val="60000"/>
              <a:buFont typeface="Marlett" pitchFamily="2" charset="2"/>
              <a:buNone/>
            </a:pPr>
            <a:r>
              <a:rPr kumimoji="1" lang="en-US" sz="2000" dirty="0">
                <a:solidFill>
                  <a:srgbClr val="2D1185"/>
                </a:solidFill>
              </a:rPr>
              <a:t>	</a:t>
            </a:r>
            <a:r>
              <a:rPr kumimoji="1" lang="en-US" sz="2000" i="1" u="sng" dirty="0">
                <a:solidFill>
                  <a:srgbClr val="2D1185"/>
                </a:solidFill>
              </a:rPr>
              <a:t>hatchact@osc.gov</a:t>
            </a:r>
          </a:p>
          <a:p>
            <a:pPr marL="4681538" indent="-4681538" eaLnBrk="0" hangingPunct="0">
              <a:lnSpc>
                <a:spcPct val="160000"/>
              </a:lnSpc>
              <a:buClr>
                <a:schemeClr val="tx1"/>
              </a:buClr>
              <a:buSzPct val="60000"/>
              <a:buFont typeface="Marlett" pitchFamily="2" charset="2"/>
              <a:buNone/>
            </a:pPr>
            <a:endParaRPr kumimoji="1" lang="en-US" sz="2000" u="sng" dirty="0">
              <a:solidFill>
                <a:srgbClr val="2D1185"/>
              </a:solidFill>
            </a:endParaRPr>
          </a:p>
          <a:p>
            <a:pPr marL="4681538" indent="-4681538" eaLnBrk="0" hangingPunct="0">
              <a:lnSpc>
                <a:spcPct val="160000"/>
              </a:lnSpc>
              <a:buClr>
                <a:schemeClr val="tx1"/>
              </a:buClr>
              <a:buSzPct val="60000"/>
              <a:buFont typeface="Marlett" pitchFamily="2" charset="2"/>
              <a:buNone/>
            </a:pPr>
            <a:r>
              <a:rPr kumimoji="1" lang="en-US" sz="2000" u="sng" dirty="0">
                <a:solidFill>
                  <a:srgbClr val="2D1185"/>
                </a:solidFill>
              </a:rPr>
              <a:t>OSC SPEAKERS / OUTREACH</a:t>
            </a:r>
            <a:r>
              <a:rPr kumimoji="1" lang="en-US" sz="2000" dirty="0">
                <a:solidFill>
                  <a:srgbClr val="2D1185"/>
                </a:solidFill>
              </a:rPr>
              <a:t>:	(202) </a:t>
            </a:r>
            <a:r>
              <a:rPr kumimoji="1" lang="en-US" sz="2000" dirty="0" smtClean="0">
                <a:solidFill>
                  <a:srgbClr val="2D1185"/>
                </a:solidFill>
              </a:rPr>
              <a:t>254-3600</a:t>
            </a:r>
            <a:endParaRPr kumimoji="1" lang="en-US" sz="2000" dirty="0">
              <a:solidFill>
                <a:srgbClr val="2D1185"/>
              </a:solidFill>
            </a:endParaRPr>
          </a:p>
        </p:txBody>
      </p:sp>
      <p:sp>
        <p:nvSpPr>
          <p:cNvPr id="26628" name="Rectangle 8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6324600" cy="609600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sz="2000" b="1" smtClean="0">
                <a:solidFill>
                  <a:srgbClr val="2D1185"/>
                </a:solidFill>
              </a:rPr>
              <a:t>FEDERAL HATCH ACT:</a:t>
            </a:r>
            <a:br>
              <a:rPr lang="en-US" sz="2000" b="1" smtClean="0">
                <a:solidFill>
                  <a:srgbClr val="2D1185"/>
                </a:solidFill>
              </a:rPr>
            </a:br>
            <a:r>
              <a:rPr lang="en-US" sz="2000" b="1" smtClean="0">
                <a:solidFill>
                  <a:srgbClr val="2D1185"/>
                </a:solidFill>
              </a:rPr>
              <a:t>OSC PHONE / E-MAIL CONTACTS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A69493-B0EB-4CC0-B18C-A52CA490C2B3}" type="slidenum">
              <a:rPr lang="en-US" smtClean="0">
                <a:latin typeface="Arial" pitchFamily="34" charset="0"/>
              </a:rPr>
              <a:pPr>
                <a:defRPr/>
              </a:pPr>
              <a:t>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239000" cy="685800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sz="2000" b="1" smtClean="0">
                <a:solidFill>
                  <a:srgbClr val="000099"/>
                </a:solidFill>
              </a:rPr>
              <a:t>FEDERAL HATCH ACT</a:t>
            </a:r>
            <a:br>
              <a:rPr lang="en-US" sz="2000" b="1" smtClean="0">
                <a:solidFill>
                  <a:srgbClr val="000099"/>
                </a:solidFill>
              </a:rPr>
            </a:br>
            <a:r>
              <a:rPr lang="en-US" sz="1600" b="1" i="1" smtClean="0">
                <a:solidFill>
                  <a:srgbClr val="9A3300"/>
                </a:solidFill>
              </a:rPr>
              <a:t>5 U.S.C. </a:t>
            </a:r>
            <a:r>
              <a:rPr lang="en-US" sz="1600" b="1" i="1" smtClean="0">
                <a:solidFill>
                  <a:srgbClr val="9A3300"/>
                </a:solidFill>
                <a:cs typeface="Arial" pitchFamily="34" charset="0"/>
              </a:rPr>
              <a:t>§ § 7321-7326</a:t>
            </a:r>
            <a:endParaRPr lang="en-US" sz="1600" b="1" i="1" smtClean="0">
              <a:solidFill>
                <a:srgbClr val="9A3300"/>
              </a:solidFill>
            </a:endParaRPr>
          </a:p>
        </p:txBody>
      </p:sp>
      <p:graphicFrame>
        <p:nvGraphicFramePr>
          <p:cNvPr id="179203" name="Group 3"/>
          <p:cNvGraphicFramePr>
            <a:graphicFrameLocks noGrp="1"/>
          </p:cNvGraphicFramePr>
          <p:nvPr/>
        </p:nvGraphicFramePr>
        <p:xfrm>
          <a:off x="1219200" y="2362200"/>
          <a:ext cx="6705600" cy="3886200"/>
        </p:xfrm>
        <a:graphic>
          <a:graphicData uri="http://schemas.openxmlformats.org/drawingml/2006/table">
            <a:tbl>
              <a:tblPr/>
              <a:tblGrid>
                <a:gridCol w="3352800"/>
                <a:gridCol w="3352800"/>
              </a:tblGrid>
              <a:tr h="3886200">
                <a:tc>
                  <a:txBody>
                    <a:bodyPr/>
                    <a:lstStyle/>
                    <a:p>
                      <a:pPr marL="231775" marR="0" lvl="0" indent="-6350" algn="ctr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39775" algn="l"/>
                        </a:tabLst>
                        <a:defRPr/>
                      </a:pPr>
                      <a:r>
                        <a:rPr kumimoji="0" lang="en-US" sz="20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MORE RESTRICTED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31775" marR="0" lvl="0" indent="-635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39775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31775" marR="0" lvl="0" indent="-635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39775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CERTAIN POSITIONS</a:t>
                      </a:r>
                    </a:p>
                    <a:p>
                      <a:pPr marL="231775" marR="0" lvl="0" indent="-635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39775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(e.g., career SES)</a:t>
                      </a:r>
                    </a:p>
                    <a:p>
                      <a:pPr marL="231775" marR="0" lvl="0" indent="-635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39775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31775" marR="0" lvl="0" indent="-635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39775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EMPLOYEES OF INTELLIGENCE- AND ENFORCEMENT-TYPE</a:t>
                      </a:r>
                    </a:p>
                    <a:p>
                      <a:pPr marL="231775" marR="0" lvl="0" indent="-635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39775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AGENCIES</a:t>
                      </a:r>
                    </a:p>
                    <a:p>
                      <a:pPr marL="231775" marR="0" lvl="0" indent="-635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Tx/>
                        <a:buFont typeface="Century Gothic" pitchFamily="34" charset="0"/>
                        <a:buChar char="●"/>
                        <a:tabLst>
                          <a:tab pos="739775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	EXCEPT  PAS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88975" marR="0" lvl="0" indent="-344488" algn="ctr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8975" algn="l"/>
                        </a:tabLst>
                        <a:defRPr/>
                      </a:pPr>
                      <a:r>
                        <a:rPr kumimoji="0" lang="en-US" sz="20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LESS RESTRICTED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688975" marR="0" lvl="0" indent="-344488" algn="ctr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8975" algn="l"/>
                        </a:tabLst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D1185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688975" marR="0" lvl="0" indent="-344488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8975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ALL OTHERS</a:t>
                      </a:r>
                    </a:p>
                    <a:p>
                      <a:pPr marL="688975" marR="0" lvl="0" indent="-344488" algn="ctr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8975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688975" marR="0" lvl="0" indent="-344488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Tx/>
                        <a:buFont typeface="Century Gothic" pitchFamily="34" charset="0"/>
                        <a:buChar char="●"/>
                        <a:tabLst>
                          <a:tab pos="688975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GS</a:t>
                      </a:r>
                    </a:p>
                    <a:p>
                      <a:pPr marL="688975" marR="0" lvl="0" indent="-344488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Tx/>
                        <a:buFont typeface="Century Gothic" pitchFamily="34" charset="0"/>
                        <a:buChar char="●"/>
                        <a:tabLst>
                          <a:tab pos="688975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WG</a:t>
                      </a:r>
                    </a:p>
                    <a:p>
                      <a:pPr marL="688975" marR="0" lvl="0" indent="-344488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Tx/>
                        <a:buFont typeface="Century Gothic" pitchFamily="34" charset="0"/>
                        <a:buChar char="●"/>
                        <a:tabLst>
                          <a:tab pos="688975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PAS</a:t>
                      </a:r>
                    </a:p>
                    <a:p>
                      <a:pPr marL="688975" marR="0" lvl="0" indent="-344488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Tx/>
                        <a:buFont typeface="Century Gothic" pitchFamily="34" charset="0"/>
                        <a:buChar char="●"/>
                        <a:tabLst>
                          <a:tab pos="688975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SCHEDULE C</a:t>
                      </a:r>
                    </a:p>
                    <a:p>
                      <a:pPr marL="688975" marR="0" lvl="0" indent="-344488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Tx/>
                        <a:buFont typeface="Century Gothic" pitchFamily="34" charset="0"/>
                        <a:buChar char="●"/>
                        <a:tabLst>
                          <a:tab pos="688975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NONCAREER SES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08" name="Text Box 11"/>
          <p:cNvSpPr txBox="1">
            <a:spLocks noChangeArrowheads="1"/>
          </p:cNvSpPr>
          <p:nvPr/>
        </p:nvSpPr>
        <p:spPr bwMode="auto">
          <a:xfrm>
            <a:off x="2209800" y="1736725"/>
            <a:ext cx="472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solidFill>
                  <a:srgbClr val="000099"/>
                </a:solidFill>
              </a:rPr>
              <a:t>TWO CATEGORIES OF EMPLOYEES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B1152F-131F-486B-A91A-EC09BAD33DA5}" type="slidenum">
              <a:rPr lang="en-US" smtClean="0">
                <a:latin typeface="Arial" pitchFamily="34" charset="0"/>
              </a:rPr>
              <a:pPr>
                <a:defRPr/>
              </a:pPr>
              <a:t>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000" b="1" smtClean="0">
                <a:solidFill>
                  <a:srgbClr val="2D1185"/>
                </a:solidFill>
              </a:rPr>
              <a:t>FEDERAL HATCH ACT:</a:t>
            </a:r>
            <a:br>
              <a:rPr lang="en-US" sz="2000" b="1" smtClean="0">
                <a:solidFill>
                  <a:srgbClr val="2D1185"/>
                </a:solidFill>
              </a:rPr>
            </a:br>
            <a:r>
              <a:rPr lang="en-US" sz="2000" b="1" smtClean="0">
                <a:solidFill>
                  <a:srgbClr val="2D1185"/>
                </a:solidFill>
              </a:rPr>
              <a:t>RESTRICTED AGENCIES</a:t>
            </a:r>
            <a:r>
              <a:rPr lang="en-US" sz="2000" b="1" smtClean="0">
                <a:solidFill>
                  <a:srgbClr val="000099"/>
                </a:solidFill>
              </a:rPr>
              <a:t/>
            </a:r>
            <a:br>
              <a:rPr lang="en-US" sz="2000" b="1" smtClean="0">
                <a:solidFill>
                  <a:srgbClr val="000099"/>
                </a:solidFill>
              </a:rPr>
            </a:br>
            <a:r>
              <a:rPr lang="en-US" sz="1600" b="1" smtClean="0">
                <a:solidFill>
                  <a:srgbClr val="9A3300"/>
                </a:solidFill>
              </a:rPr>
              <a:t>5 U.S.C. § 7323; 5 C.F.R. PART 734, SUBPART D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  <a:buClr>
                <a:srgbClr val="FFCC00"/>
              </a:buClr>
              <a:buFont typeface="Arial" pitchFamily="34" charset="0"/>
              <a:buChar char="●"/>
            </a:pPr>
            <a:r>
              <a:rPr kumimoji="1" lang="en-US" sz="2000" b="1" smtClean="0">
                <a:solidFill>
                  <a:srgbClr val="2D1185"/>
                </a:solidFill>
                <a:latin typeface="Arial" pitchFamily="34" charset="0"/>
              </a:rPr>
              <a:t>CRIMINAL AND NATIONAL SECURITY DIVISIONS (DOJ)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CC00"/>
              </a:buClr>
              <a:buFont typeface="Arial" pitchFamily="34" charset="0"/>
              <a:buChar char="●"/>
            </a:pPr>
            <a:endParaRPr kumimoji="1" lang="en-US" sz="2000" b="1" smtClean="0">
              <a:solidFill>
                <a:srgbClr val="2D1185"/>
              </a:solidFill>
              <a:latin typeface="Arial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CC00"/>
              </a:buClr>
              <a:buFont typeface="Arial" pitchFamily="34" charset="0"/>
              <a:buChar char="●"/>
            </a:pPr>
            <a:r>
              <a:rPr kumimoji="1" lang="en-US" sz="2000" b="1" smtClean="0">
                <a:solidFill>
                  <a:srgbClr val="2D1185"/>
                </a:solidFill>
                <a:latin typeface="Arial" pitchFamily="34" charset="0"/>
              </a:rPr>
              <a:t>CENTRAL INTELLIGENCE AGENCY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CC00"/>
              </a:buClr>
              <a:buFont typeface="Arial" pitchFamily="34" charset="0"/>
              <a:buChar char="●"/>
            </a:pPr>
            <a:endParaRPr kumimoji="1" lang="en-US" sz="2000" b="1" smtClean="0">
              <a:solidFill>
                <a:srgbClr val="2D1185"/>
              </a:solidFill>
              <a:latin typeface="Arial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CC00"/>
              </a:buClr>
              <a:buFont typeface="Arial" pitchFamily="34" charset="0"/>
              <a:buChar char="●"/>
            </a:pPr>
            <a:r>
              <a:rPr kumimoji="1" lang="en-US" sz="2000" b="1" smtClean="0">
                <a:solidFill>
                  <a:srgbClr val="2D1185"/>
                </a:solidFill>
                <a:latin typeface="Arial" pitchFamily="34" charset="0"/>
              </a:rPr>
              <a:t>DEFENSE INTELLIGENCE AGENCY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CC00"/>
              </a:buClr>
              <a:buFont typeface="Arial" pitchFamily="34" charset="0"/>
              <a:buChar char="●"/>
            </a:pPr>
            <a:endParaRPr kumimoji="1" lang="en-US" sz="2000" b="1" smtClean="0">
              <a:solidFill>
                <a:srgbClr val="2D1185"/>
              </a:solidFill>
              <a:latin typeface="Arial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CC00"/>
              </a:buClr>
              <a:buFont typeface="Arial" pitchFamily="34" charset="0"/>
              <a:buChar char="●"/>
            </a:pPr>
            <a:r>
              <a:rPr kumimoji="1" lang="en-US" sz="2000" b="1" smtClean="0">
                <a:solidFill>
                  <a:srgbClr val="2D1185"/>
                </a:solidFill>
                <a:latin typeface="Arial" pitchFamily="34" charset="0"/>
              </a:rPr>
              <a:t>ELECTIONS ASSISTANCE COMMISSION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CC00"/>
              </a:buClr>
              <a:buFont typeface="Arial" pitchFamily="34" charset="0"/>
              <a:buChar char="●"/>
            </a:pPr>
            <a:endParaRPr kumimoji="1" lang="en-US" sz="2000" b="1" smtClean="0">
              <a:solidFill>
                <a:srgbClr val="2D1185"/>
              </a:solidFill>
              <a:latin typeface="Arial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CC00"/>
              </a:buClr>
              <a:buFont typeface="Arial" pitchFamily="34" charset="0"/>
              <a:buChar char="●"/>
            </a:pPr>
            <a:r>
              <a:rPr kumimoji="1" lang="en-US" sz="2000" b="1" smtClean="0">
                <a:solidFill>
                  <a:srgbClr val="2D1185"/>
                </a:solidFill>
                <a:latin typeface="Arial" pitchFamily="34" charset="0"/>
              </a:rPr>
              <a:t>FEDERAL BUREAU OF INVESTIGATION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CC00"/>
              </a:buClr>
              <a:buFont typeface="Arial" pitchFamily="34" charset="0"/>
              <a:buChar char="●"/>
            </a:pPr>
            <a:endParaRPr kumimoji="1" lang="en-US" sz="2000" b="1" smtClean="0">
              <a:solidFill>
                <a:srgbClr val="2D1185"/>
              </a:solidFill>
              <a:latin typeface="Arial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CC00"/>
              </a:buClr>
              <a:buFont typeface="Arial" pitchFamily="34" charset="0"/>
              <a:buChar char="●"/>
            </a:pPr>
            <a:r>
              <a:rPr kumimoji="1" lang="en-US" sz="2000" b="1" smtClean="0">
                <a:solidFill>
                  <a:srgbClr val="2D1185"/>
                </a:solidFill>
                <a:latin typeface="Arial" pitchFamily="34" charset="0"/>
              </a:rPr>
              <a:t>FEDERAL ELECTIONS COMMISSION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CC00"/>
              </a:buClr>
              <a:buFont typeface="Arial" pitchFamily="34" charset="0"/>
              <a:buChar char="●"/>
            </a:pPr>
            <a:endParaRPr kumimoji="1" lang="en-US" sz="2000" b="1" smtClean="0">
              <a:solidFill>
                <a:srgbClr val="2D1185"/>
              </a:solidFill>
              <a:latin typeface="Arial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CC00"/>
              </a:buClr>
              <a:buFont typeface="Arial" pitchFamily="34" charset="0"/>
              <a:buChar char="●"/>
            </a:pPr>
            <a:r>
              <a:rPr kumimoji="1" lang="en-US" sz="2000" b="1" smtClean="0">
                <a:solidFill>
                  <a:srgbClr val="2D1185"/>
                </a:solidFill>
                <a:latin typeface="Arial" pitchFamily="34" charset="0"/>
              </a:rPr>
              <a:t>MERIT SYSTEMS PROTECTION BOARD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CC00"/>
              </a:buClr>
              <a:buFontTx/>
              <a:buNone/>
            </a:pPr>
            <a:endParaRPr kumimoji="1" lang="en-US" sz="2000" b="1" smtClean="0">
              <a:solidFill>
                <a:srgbClr val="2D1185"/>
              </a:solidFill>
              <a:latin typeface="Arial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CC00"/>
              </a:buClr>
              <a:buFont typeface="Arial" pitchFamily="34" charset="0"/>
              <a:buChar char="●"/>
            </a:pPr>
            <a:r>
              <a:rPr kumimoji="1" lang="en-US" sz="2000" b="1" smtClean="0">
                <a:solidFill>
                  <a:srgbClr val="2D1185"/>
                </a:solidFill>
                <a:latin typeface="Arial" pitchFamily="34" charset="0"/>
              </a:rPr>
              <a:t>NATIONAL GEOSPATIAL-INTELLIGENCE AGENCY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9DAEA-F038-473C-872D-B75ABF67AE8B}" type="slidenum">
              <a:rPr lang="en-US" smtClean="0">
                <a:latin typeface="Arial" pitchFamily="34" charset="0"/>
              </a:rPr>
              <a:pPr>
                <a:defRPr/>
              </a:pPr>
              <a:t>5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000" b="1" smtClean="0">
                <a:solidFill>
                  <a:srgbClr val="2D1185"/>
                </a:solidFill>
              </a:rPr>
              <a:t>FEDERAL HATCH ACT:</a:t>
            </a:r>
            <a:br>
              <a:rPr lang="en-US" sz="2000" b="1" smtClean="0">
                <a:solidFill>
                  <a:srgbClr val="2D1185"/>
                </a:solidFill>
              </a:rPr>
            </a:br>
            <a:r>
              <a:rPr lang="en-US" sz="2000" b="1" smtClean="0">
                <a:solidFill>
                  <a:srgbClr val="2D1185"/>
                </a:solidFill>
              </a:rPr>
              <a:t>RESTRICTED AGENCIES</a:t>
            </a:r>
            <a:r>
              <a:rPr lang="en-US" sz="2000" b="1" smtClean="0">
                <a:solidFill>
                  <a:srgbClr val="000099"/>
                </a:solidFill>
              </a:rPr>
              <a:t/>
            </a:r>
            <a:br>
              <a:rPr lang="en-US" sz="2000" b="1" smtClean="0">
                <a:solidFill>
                  <a:srgbClr val="000099"/>
                </a:solidFill>
              </a:rPr>
            </a:br>
            <a:r>
              <a:rPr lang="en-US" sz="1600" b="1" smtClean="0">
                <a:solidFill>
                  <a:srgbClr val="9A3300"/>
                </a:solidFill>
              </a:rPr>
              <a:t>5 U.S.C. § 7323; 5 C.F.R. PART 734, SUBPART D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  <a:buClr>
                <a:srgbClr val="FFCC00"/>
              </a:buClr>
              <a:buFont typeface="Arial" pitchFamily="34" charset="0"/>
              <a:buChar char="●"/>
            </a:pPr>
            <a:r>
              <a:rPr kumimoji="1" lang="en-US" sz="2000" b="1" smtClean="0">
                <a:solidFill>
                  <a:srgbClr val="2D1185"/>
                </a:solidFill>
                <a:latin typeface="Arial" pitchFamily="34" charset="0"/>
              </a:rPr>
              <a:t>NATIONAL SECURITY AGENCY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CC00"/>
              </a:buClr>
              <a:buFont typeface="Arial" pitchFamily="34" charset="0"/>
              <a:buChar char="●"/>
            </a:pPr>
            <a:endParaRPr kumimoji="1" lang="en-US" sz="2000" b="1" smtClean="0">
              <a:solidFill>
                <a:srgbClr val="2D1185"/>
              </a:solidFill>
              <a:latin typeface="Arial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CC00"/>
              </a:buClr>
              <a:buFont typeface="Arial" pitchFamily="34" charset="0"/>
              <a:buChar char="●"/>
            </a:pPr>
            <a:r>
              <a:rPr kumimoji="1" lang="en-US" sz="2000" b="1" smtClean="0">
                <a:solidFill>
                  <a:srgbClr val="2D1185"/>
                </a:solidFill>
                <a:latin typeface="Arial" pitchFamily="34" charset="0"/>
              </a:rPr>
              <a:t>NATIONAL SECURITY COUNCIL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CC00"/>
              </a:buClr>
              <a:buFont typeface="Arial" pitchFamily="34" charset="0"/>
              <a:buChar char="●"/>
            </a:pPr>
            <a:endParaRPr kumimoji="1" lang="en-US" sz="2000" b="1" smtClean="0">
              <a:solidFill>
                <a:srgbClr val="2D1185"/>
              </a:solidFill>
              <a:latin typeface="Arial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CC00"/>
              </a:buClr>
              <a:buFont typeface="Arial" pitchFamily="34" charset="0"/>
              <a:buChar char="●"/>
            </a:pPr>
            <a:r>
              <a:rPr kumimoji="1" lang="en-US" sz="2000" b="1" smtClean="0">
                <a:solidFill>
                  <a:srgbClr val="2D1185"/>
                </a:solidFill>
                <a:latin typeface="Arial" pitchFamily="34" charset="0"/>
              </a:rPr>
              <a:t>OFFICE OF CRIMINAL INVESTIGATION (IRS)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CC00"/>
              </a:buClr>
              <a:buFont typeface="Arial" pitchFamily="34" charset="0"/>
              <a:buChar char="●"/>
            </a:pPr>
            <a:endParaRPr kumimoji="1" lang="en-US" sz="2000" b="1" smtClean="0">
              <a:solidFill>
                <a:srgbClr val="2D1185"/>
              </a:solidFill>
              <a:latin typeface="Arial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CC00"/>
              </a:buClr>
              <a:buFont typeface="Arial" pitchFamily="34" charset="0"/>
              <a:buChar char="●"/>
            </a:pPr>
            <a:r>
              <a:rPr kumimoji="1" lang="en-US" sz="2000" b="1" smtClean="0">
                <a:solidFill>
                  <a:srgbClr val="2D1199"/>
                </a:solidFill>
                <a:latin typeface="Arial" pitchFamily="34" charset="0"/>
              </a:rPr>
              <a:t>OFFICE OF THE DIRECTOR OF NATIONAL INTELLIGENCE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CC00"/>
              </a:buClr>
              <a:buFont typeface="Arial" pitchFamily="34" charset="0"/>
              <a:buChar char="●"/>
            </a:pPr>
            <a:endParaRPr kumimoji="1" lang="en-US" sz="2000" b="1" smtClean="0">
              <a:solidFill>
                <a:srgbClr val="2D1185"/>
              </a:solidFill>
              <a:latin typeface="Arial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CC00"/>
              </a:buClr>
              <a:buFont typeface="Arial" pitchFamily="34" charset="0"/>
              <a:buChar char="●"/>
            </a:pPr>
            <a:r>
              <a:rPr kumimoji="1" lang="en-US" sz="2000" b="1" smtClean="0">
                <a:solidFill>
                  <a:srgbClr val="2D1185"/>
                </a:solidFill>
                <a:latin typeface="Arial" pitchFamily="34" charset="0"/>
              </a:rPr>
              <a:t>OFFICE OF INVESTIGATIVE PROGRAMS (CUSTOMS)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CC00"/>
              </a:buClr>
              <a:buFont typeface="Arial" pitchFamily="34" charset="0"/>
              <a:buChar char="●"/>
            </a:pPr>
            <a:endParaRPr kumimoji="1" lang="en-US" sz="2000" b="1" smtClean="0">
              <a:solidFill>
                <a:srgbClr val="2D1185"/>
              </a:solidFill>
              <a:latin typeface="Arial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CC00"/>
              </a:buClr>
              <a:buFont typeface="Arial" pitchFamily="34" charset="0"/>
              <a:buChar char="●"/>
            </a:pPr>
            <a:r>
              <a:rPr kumimoji="1" lang="en-US" sz="2000" b="1" smtClean="0">
                <a:solidFill>
                  <a:srgbClr val="2D1185"/>
                </a:solidFill>
                <a:latin typeface="Arial" pitchFamily="34" charset="0"/>
              </a:rPr>
              <a:t>OFFICE OF LAW ENFORCEMENT (BATF)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CC00"/>
              </a:buClr>
              <a:buFont typeface="Arial" pitchFamily="34" charset="0"/>
              <a:buChar char="●"/>
            </a:pPr>
            <a:endParaRPr kumimoji="1" lang="en-US" sz="2000" b="1" smtClean="0">
              <a:solidFill>
                <a:srgbClr val="2D1185"/>
              </a:solidFill>
              <a:latin typeface="Arial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CC00"/>
              </a:buClr>
              <a:buFont typeface="Arial" pitchFamily="34" charset="0"/>
              <a:buChar char="●"/>
            </a:pPr>
            <a:r>
              <a:rPr kumimoji="1" lang="en-US" sz="2000" b="1" smtClean="0">
                <a:solidFill>
                  <a:srgbClr val="2D1185"/>
                </a:solidFill>
                <a:latin typeface="Arial" pitchFamily="34" charset="0"/>
              </a:rPr>
              <a:t>OFFICE OF SPECIAL COUNSEL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CC00"/>
              </a:buClr>
              <a:buFontTx/>
              <a:buNone/>
            </a:pPr>
            <a:endParaRPr kumimoji="1" lang="en-US" sz="2000" b="1" smtClean="0">
              <a:solidFill>
                <a:srgbClr val="2D1185"/>
              </a:solidFill>
              <a:latin typeface="Arial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CC00"/>
              </a:buClr>
              <a:buFont typeface="Arial" pitchFamily="34" charset="0"/>
              <a:buChar char="●"/>
            </a:pPr>
            <a:r>
              <a:rPr kumimoji="1" lang="en-US" sz="2000" b="1" smtClean="0">
                <a:solidFill>
                  <a:srgbClr val="2D1185"/>
                </a:solidFill>
                <a:latin typeface="Arial" pitchFamily="34" charset="0"/>
              </a:rPr>
              <a:t>SECRET SERVICE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5F3F1B-0DD2-455F-9794-AA390AB2A30F}" type="slidenum">
              <a:rPr lang="en-US" smtClean="0">
                <a:latin typeface="Arial" pitchFamily="34" charset="0"/>
              </a:rPr>
              <a:pPr>
                <a:defRPr/>
              </a:pPr>
              <a:t>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000" b="1" smtClean="0">
                <a:solidFill>
                  <a:srgbClr val="2D1185"/>
                </a:solidFill>
              </a:rPr>
              <a:t>FEDERAL HATCH ACT:</a:t>
            </a:r>
            <a:br>
              <a:rPr lang="en-US" sz="2000" b="1" smtClean="0">
                <a:solidFill>
                  <a:srgbClr val="2D1185"/>
                </a:solidFill>
              </a:rPr>
            </a:br>
            <a:r>
              <a:rPr lang="en-US" sz="2000" b="1" smtClean="0">
                <a:solidFill>
                  <a:srgbClr val="2D1185"/>
                </a:solidFill>
              </a:rPr>
              <a:t>RESTRICTED POSITIONS</a:t>
            </a:r>
            <a:r>
              <a:rPr lang="en-US" sz="2000" b="1" smtClean="0">
                <a:solidFill>
                  <a:srgbClr val="000099"/>
                </a:solidFill>
              </a:rPr>
              <a:t/>
            </a:r>
            <a:br>
              <a:rPr lang="en-US" sz="2000" b="1" smtClean="0">
                <a:solidFill>
                  <a:srgbClr val="000099"/>
                </a:solidFill>
              </a:rPr>
            </a:br>
            <a:r>
              <a:rPr lang="en-US" sz="1600" b="1" smtClean="0">
                <a:solidFill>
                  <a:srgbClr val="9A3300"/>
                </a:solidFill>
              </a:rPr>
              <a:t>5 U.S.C. § 7323; 5 C.F.R. PART 734, SUBPART D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155000"/>
              </a:lnSpc>
              <a:spcBef>
                <a:spcPct val="0"/>
              </a:spcBef>
              <a:buClr>
                <a:srgbClr val="FFCC00"/>
              </a:buClr>
              <a:buFont typeface="Arial" pitchFamily="34" charset="0"/>
              <a:buChar char="●"/>
            </a:pPr>
            <a:endParaRPr kumimoji="1" lang="en-US" sz="2000" b="1" smtClean="0">
              <a:solidFill>
                <a:srgbClr val="2D1185"/>
              </a:solidFill>
              <a:latin typeface="Arial" pitchFamily="34" charset="0"/>
            </a:endParaRPr>
          </a:p>
          <a:p>
            <a:pPr lvl="1">
              <a:lnSpc>
                <a:spcPct val="155000"/>
              </a:lnSpc>
              <a:spcBef>
                <a:spcPct val="0"/>
              </a:spcBef>
              <a:buClr>
                <a:srgbClr val="FFCC00"/>
              </a:buClr>
              <a:buFont typeface="Arial" pitchFamily="34" charset="0"/>
              <a:buChar char="●"/>
            </a:pPr>
            <a:r>
              <a:rPr kumimoji="1" lang="en-US" sz="2000" b="1" smtClean="0">
                <a:solidFill>
                  <a:srgbClr val="2D1185"/>
                </a:solidFill>
                <a:latin typeface="Arial" pitchFamily="34" charset="0"/>
              </a:rPr>
              <a:t>CAREER SES</a:t>
            </a:r>
          </a:p>
          <a:p>
            <a:pPr lvl="1">
              <a:lnSpc>
                <a:spcPct val="155000"/>
              </a:lnSpc>
              <a:spcBef>
                <a:spcPct val="0"/>
              </a:spcBef>
              <a:buClr>
                <a:srgbClr val="FFCC00"/>
              </a:buClr>
              <a:buFont typeface="Arial" pitchFamily="34" charset="0"/>
              <a:buChar char="●"/>
            </a:pPr>
            <a:r>
              <a:rPr kumimoji="1" lang="en-US" sz="2000" b="1" smtClean="0">
                <a:solidFill>
                  <a:srgbClr val="2D1185"/>
                </a:solidFill>
                <a:latin typeface="Arial" pitchFamily="34" charset="0"/>
              </a:rPr>
              <a:t>ADMINISTRATIVE LAW JUDGES</a:t>
            </a:r>
          </a:p>
          <a:p>
            <a:pPr lvl="1">
              <a:lnSpc>
                <a:spcPct val="155000"/>
              </a:lnSpc>
              <a:spcBef>
                <a:spcPct val="0"/>
              </a:spcBef>
              <a:buClr>
                <a:srgbClr val="FFCC00"/>
              </a:buClr>
              <a:buFont typeface="Arial" pitchFamily="34" charset="0"/>
              <a:buChar char="●"/>
            </a:pPr>
            <a:r>
              <a:rPr kumimoji="1" lang="en-US" sz="2000" b="1" smtClean="0">
                <a:solidFill>
                  <a:srgbClr val="2D1185"/>
                </a:solidFill>
                <a:latin typeface="Arial" pitchFamily="34" charset="0"/>
              </a:rPr>
              <a:t>MEMBERS OF CONTRACTS APPEALS BOARDS</a:t>
            </a:r>
          </a:p>
          <a:p>
            <a:pPr lvl="1">
              <a:lnSpc>
                <a:spcPct val="155000"/>
              </a:lnSpc>
              <a:spcBef>
                <a:spcPct val="0"/>
              </a:spcBef>
              <a:buClr>
                <a:srgbClr val="FFCC00"/>
              </a:buClr>
              <a:buFont typeface="Arial" pitchFamily="34" charset="0"/>
              <a:buChar char="●"/>
            </a:pPr>
            <a:r>
              <a:rPr kumimoji="1" lang="en-US" sz="2000" b="1" smtClean="0">
                <a:solidFill>
                  <a:srgbClr val="2D1185"/>
                </a:solidFill>
                <a:latin typeface="Arial" pitchFamily="34" charset="0"/>
              </a:rPr>
              <a:t>ADMINISTRATIVE APPEALS JUDGES</a:t>
            </a:r>
          </a:p>
          <a:p>
            <a:pPr>
              <a:buFontTx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ED5BF-A1D0-4E38-99BC-F4E4D15792FB}" type="slidenum">
              <a:rPr lang="en-US" smtClean="0">
                <a:latin typeface="Arial" pitchFamily="34" charset="0"/>
              </a:rPr>
              <a:pPr>
                <a:defRPr/>
              </a:pPr>
              <a:t>7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153400" cy="4191000"/>
          </a:xfrm>
        </p:spPr>
        <p:txBody>
          <a:bodyPr/>
          <a:lstStyle/>
          <a:p>
            <a:pPr marL="463550" indent="-463550">
              <a:lnSpc>
                <a:spcPct val="120000"/>
              </a:lnSpc>
              <a:spcBef>
                <a:spcPct val="0"/>
              </a:spcBef>
              <a:buClr>
                <a:srgbClr val="E1AF11"/>
              </a:buClr>
              <a:buSzPct val="60000"/>
              <a:buFont typeface="Marlett" pitchFamily="2" charset="2"/>
              <a:buNone/>
            </a:pPr>
            <a:endParaRPr kumimoji="1" lang="en-US" b="1" i="1" smtClean="0">
              <a:solidFill>
                <a:srgbClr val="000099"/>
              </a:solidFill>
              <a:latin typeface="Arial" pitchFamily="34" charset="0"/>
            </a:endParaRPr>
          </a:p>
          <a:p>
            <a:pPr marL="463550" indent="-463550" algn="ctr">
              <a:lnSpc>
                <a:spcPct val="120000"/>
              </a:lnSpc>
              <a:spcBef>
                <a:spcPct val="0"/>
              </a:spcBef>
              <a:buClr>
                <a:srgbClr val="E1AF11"/>
              </a:buClr>
              <a:buSzPct val="60000"/>
              <a:buFont typeface="Marlett" pitchFamily="2" charset="2"/>
              <a:buNone/>
            </a:pPr>
            <a:endParaRPr kumimoji="1" lang="en-US" sz="2400" b="1" u="sng" smtClean="0">
              <a:solidFill>
                <a:srgbClr val="000099"/>
              </a:solidFill>
              <a:latin typeface="Arial" pitchFamily="34" charset="0"/>
            </a:endParaRPr>
          </a:p>
          <a:p>
            <a:pPr marL="463550" indent="-463550" algn="ctr">
              <a:lnSpc>
                <a:spcPct val="120000"/>
              </a:lnSpc>
              <a:spcBef>
                <a:spcPct val="0"/>
              </a:spcBef>
              <a:buClr>
                <a:srgbClr val="E1AF11"/>
              </a:buClr>
              <a:buSzPct val="60000"/>
              <a:buFont typeface="Marlett" pitchFamily="2" charset="2"/>
              <a:buNone/>
            </a:pPr>
            <a:r>
              <a:rPr kumimoji="1" lang="en-US" sz="2400" b="1" u="sng" smtClean="0">
                <a:solidFill>
                  <a:srgbClr val="000099"/>
                </a:solidFill>
                <a:latin typeface="Arial" pitchFamily="34" charset="0"/>
              </a:rPr>
              <a:t>The Hatch Act:</a:t>
            </a:r>
          </a:p>
          <a:p>
            <a:pPr marL="463550" indent="-463550" algn="ctr">
              <a:lnSpc>
                <a:spcPct val="120000"/>
              </a:lnSpc>
              <a:spcBef>
                <a:spcPct val="0"/>
              </a:spcBef>
              <a:buClr>
                <a:srgbClr val="E1AF11"/>
              </a:buClr>
              <a:buSzPct val="60000"/>
              <a:buFont typeface="Marlett" pitchFamily="2" charset="2"/>
              <a:buNone/>
            </a:pPr>
            <a:endParaRPr kumimoji="1" lang="en-US" sz="2000" b="1" i="1" smtClean="0">
              <a:solidFill>
                <a:srgbClr val="000099"/>
              </a:solidFill>
              <a:latin typeface="Arial" pitchFamily="34" charset="0"/>
            </a:endParaRPr>
          </a:p>
          <a:p>
            <a:pPr marL="463550" indent="-463550" algn="ctr">
              <a:lnSpc>
                <a:spcPct val="120000"/>
              </a:lnSpc>
              <a:spcBef>
                <a:spcPct val="0"/>
              </a:spcBef>
              <a:buClr>
                <a:srgbClr val="E1AF11"/>
              </a:buClr>
              <a:buSzPct val="60000"/>
              <a:buFont typeface="Marlett" pitchFamily="2" charset="2"/>
              <a:buNone/>
            </a:pPr>
            <a:r>
              <a:rPr kumimoji="1" lang="en-US" sz="2000" b="1" i="1" smtClean="0">
                <a:solidFill>
                  <a:srgbClr val="000099"/>
                </a:solidFill>
                <a:latin typeface="Arial" pitchFamily="34" charset="0"/>
              </a:rPr>
              <a:t>What may less restricted employees do?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6324600" cy="685800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sz="2000" b="1" smtClean="0">
                <a:solidFill>
                  <a:srgbClr val="000099"/>
                </a:solidFill>
              </a:rPr>
              <a:t>FEDERAL HATCH ACT </a:t>
            </a:r>
            <a:br>
              <a:rPr lang="en-US" sz="2000" b="1" smtClean="0">
                <a:solidFill>
                  <a:srgbClr val="000099"/>
                </a:solidFill>
              </a:rPr>
            </a:br>
            <a:r>
              <a:rPr lang="en-US" sz="1600" b="1" smtClean="0">
                <a:solidFill>
                  <a:srgbClr val="9A3300"/>
                </a:solidFill>
              </a:rPr>
              <a:t>5 U.S.C. § 7323; 5 C.F.R. PART 734, SUBPART B</a:t>
            </a:r>
            <a:endParaRPr lang="en-US" sz="16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D4904E-E4A3-4918-BF5D-0077987CA5A6}" type="slidenum">
              <a:rPr lang="en-US" smtClean="0">
                <a:latin typeface="Arial" pitchFamily="34" charset="0"/>
              </a:rPr>
              <a:pPr>
                <a:defRPr/>
              </a:pPr>
              <a:t>8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153400" cy="4191000"/>
          </a:xfrm>
        </p:spPr>
        <p:txBody>
          <a:bodyPr/>
          <a:lstStyle/>
          <a:p>
            <a:pPr marL="463550" indent="-463550">
              <a:lnSpc>
                <a:spcPct val="120000"/>
              </a:lnSpc>
              <a:spcBef>
                <a:spcPct val="0"/>
              </a:spcBef>
              <a:buClr>
                <a:srgbClr val="E1AF11"/>
              </a:buClr>
              <a:buSzPct val="60000"/>
              <a:buFont typeface="Marlett" pitchFamily="2" charset="2"/>
              <a:buNone/>
            </a:pPr>
            <a:r>
              <a:rPr lang="en-US" sz="1800" b="1" smtClean="0">
                <a:solidFill>
                  <a:srgbClr val="000099"/>
                </a:solidFill>
                <a:latin typeface="Arial" pitchFamily="34" charset="0"/>
              </a:rPr>
              <a:t>GENERALLY, LESS RESTRICTED E</a:t>
            </a:r>
            <a:r>
              <a:rPr kumimoji="1" lang="en-US" sz="1800" b="1" smtClean="0">
                <a:solidFill>
                  <a:srgbClr val="000099"/>
                </a:solidFill>
                <a:latin typeface="Arial" pitchFamily="34" charset="0"/>
              </a:rPr>
              <a:t>MPLOYEES </a:t>
            </a:r>
            <a:r>
              <a:rPr kumimoji="1" lang="en-US" sz="1800" b="1" i="1" u="sng" smtClean="0">
                <a:solidFill>
                  <a:srgbClr val="339933"/>
                </a:solidFill>
                <a:latin typeface="Arial" pitchFamily="34" charset="0"/>
              </a:rPr>
              <a:t>MAY</a:t>
            </a:r>
            <a:r>
              <a:rPr kumimoji="1" lang="en-US" sz="1800" b="1" smtClean="0">
                <a:solidFill>
                  <a:srgbClr val="339933"/>
                </a:solidFill>
                <a:latin typeface="Arial" pitchFamily="34" charset="0"/>
              </a:rPr>
              <a:t> –</a:t>
            </a:r>
          </a:p>
          <a:p>
            <a:pPr marL="463550" indent="-463550">
              <a:lnSpc>
                <a:spcPct val="120000"/>
              </a:lnSpc>
              <a:spcBef>
                <a:spcPct val="0"/>
              </a:spcBef>
              <a:buClr>
                <a:srgbClr val="000099"/>
              </a:buClr>
              <a:buFont typeface="Marlett" pitchFamily="2" charset="2"/>
              <a:buNone/>
            </a:pPr>
            <a:endParaRPr kumimoji="1" lang="en-US" sz="1800" b="1" u="sng" smtClean="0">
              <a:solidFill>
                <a:srgbClr val="000099"/>
              </a:solidFill>
              <a:latin typeface="Arial" pitchFamily="34" charset="0"/>
            </a:endParaRPr>
          </a:p>
          <a:p>
            <a:pPr marL="463550" indent="-463550">
              <a:lnSpc>
                <a:spcPct val="120000"/>
              </a:lnSpc>
              <a:spcBef>
                <a:spcPct val="0"/>
              </a:spcBef>
              <a:buClr>
                <a:srgbClr val="000099"/>
              </a:buClr>
              <a:buFont typeface="Marlett" pitchFamily="2" charset="2"/>
              <a:buAutoNum type="arabicPeriod"/>
            </a:pPr>
            <a:r>
              <a:rPr kumimoji="1" lang="en-US" sz="1800" b="1" smtClean="0">
                <a:solidFill>
                  <a:srgbClr val="000099"/>
                </a:solidFill>
                <a:latin typeface="Arial" pitchFamily="34" charset="0"/>
              </a:rPr>
              <a:t>ENGAGE IN PARTISAN POLITICAL CAMPAIGNING</a:t>
            </a:r>
          </a:p>
          <a:p>
            <a:pPr marL="463550" indent="-463550">
              <a:lnSpc>
                <a:spcPct val="120000"/>
              </a:lnSpc>
              <a:spcBef>
                <a:spcPct val="0"/>
              </a:spcBef>
              <a:buClr>
                <a:srgbClr val="000099"/>
              </a:buClr>
              <a:buFont typeface="Marlett" pitchFamily="2" charset="2"/>
              <a:buNone/>
            </a:pPr>
            <a:endParaRPr kumimoji="1" lang="en-US" sz="1800" b="1" u="sng" smtClean="0">
              <a:solidFill>
                <a:srgbClr val="000099"/>
              </a:solidFill>
              <a:latin typeface="Arial" pitchFamily="34" charset="0"/>
            </a:endParaRPr>
          </a:p>
          <a:p>
            <a:pPr marL="968375" lvl="1" indent="0">
              <a:lnSpc>
                <a:spcPct val="120000"/>
              </a:lnSpc>
              <a:spcBef>
                <a:spcPct val="0"/>
              </a:spcBef>
              <a:buClr>
                <a:srgbClr val="000099"/>
              </a:buClr>
              <a:buFont typeface="CommonBullets"/>
              <a:buNone/>
            </a:pPr>
            <a:r>
              <a:rPr kumimoji="1" lang="en-US" sz="1800" i="1" smtClean="0">
                <a:solidFill>
                  <a:srgbClr val="000099"/>
                </a:solidFill>
                <a:latin typeface="Arial" pitchFamily="34" charset="0"/>
              </a:rPr>
              <a:t>(</a:t>
            </a:r>
            <a:r>
              <a:rPr kumimoji="1" lang="en-US" sz="1800" i="1" u="sng" smtClean="0">
                <a:solidFill>
                  <a:srgbClr val="000099"/>
                </a:solidFill>
                <a:latin typeface="Arial" pitchFamily="34" charset="0"/>
              </a:rPr>
              <a:t>E.G.</a:t>
            </a:r>
            <a:r>
              <a:rPr kumimoji="1" lang="en-US" sz="1800" i="1" smtClean="0">
                <a:solidFill>
                  <a:srgbClr val="000099"/>
                </a:solidFill>
                <a:latin typeface="Arial" pitchFamily="34" charset="0"/>
              </a:rPr>
              <a:t>, DISTRIBUTE CAMPAIGN LITERATURE, ORGANIZE</a:t>
            </a:r>
          </a:p>
          <a:p>
            <a:pPr marL="968375" lvl="1" indent="0">
              <a:lnSpc>
                <a:spcPct val="120000"/>
              </a:lnSpc>
              <a:spcBef>
                <a:spcPct val="0"/>
              </a:spcBef>
              <a:buClr>
                <a:srgbClr val="000099"/>
              </a:buClr>
              <a:buFont typeface="CommonBullets"/>
              <a:buNone/>
            </a:pPr>
            <a:r>
              <a:rPr kumimoji="1" lang="en-US" sz="1800" i="1" smtClean="0">
                <a:solidFill>
                  <a:srgbClr val="000099"/>
                </a:solidFill>
                <a:latin typeface="Arial" pitchFamily="34" charset="0"/>
              </a:rPr>
              <a:t>CAMPAIGN EVENTS, SPEAK ON BEHALF OF A CANDIDATE, ETC.)</a:t>
            </a:r>
          </a:p>
          <a:p>
            <a:pPr marL="463550" indent="-463550">
              <a:lnSpc>
                <a:spcPct val="120000"/>
              </a:lnSpc>
              <a:spcBef>
                <a:spcPct val="0"/>
              </a:spcBef>
              <a:buClr>
                <a:srgbClr val="000099"/>
              </a:buClr>
              <a:buFont typeface="Marlett" pitchFamily="2" charset="2"/>
              <a:buNone/>
            </a:pPr>
            <a:endParaRPr kumimoji="1" lang="en-US" sz="1800" i="1" u="sng" smtClean="0">
              <a:solidFill>
                <a:srgbClr val="000099"/>
              </a:solidFill>
              <a:latin typeface="Arial" pitchFamily="34" charset="0"/>
            </a:endParaRPr>
          </a:p>
          <a:p>
            <a:pPr marL="463550" indent="-463550">
              <a:lnSpc>
                <a:spcPct val="120000"/>
              </a:lnSpc>
              <a:spcBef>
                <a:spcPct val="0"/>
              </a:spcBef>
              <a:buClr>
                <a:srgbClr val="000099"/>
              </a:buClr>
              <a:buFont typeface="Marlett" pitchFamily="2" charset="2"/>
              <a:buAutoNum type="arabicPeriod" startAt="2"/>
            </a:pPr>
            <a:r>
              <a:rPr kumimoji="1" lang="en-US" sz="1800" b="1" smtClean="0">
                <a:solidFill>
                  <a:srgbClr val="000099"/>
                </a:solidFill>
                <a:latin typeface="Arial" pitchFamily="34" charset="0"/>
              </a:rPr>
              <a:t>ENGAGE IN PARTISAN POLITICAL MANAGEMENT</a:t>
            </a:r>
          </a:p>
          <a:p>
            <a:pPr marL="968375" lvl="1" indent="0">
              <a:lnSpc>
                <a:spcPct val="120000"/>
              </a:lnSpc>
              <a:spcBef>
                <a:spcPct val="0"/>
              </a:spcBef>
              <a:buClr>
                <a:srgbClr val="000099"/>
              </a:buClr>
              <a:buFont typeface="CommonBullets"/>
              <a:buNone/>
            </a:pPr>
            <a:r>
              <a:rPr kumimoji="1" lang="en-US" sz="1800" b="1" smtClean="0">
                <a:solidFill>
                  <a:srgbClr val="000099"/>
                </a:solidFill>
                <a:latin typeface="Arial" pitchFamily="34" charset="0"/>
              </a:rPr>
              <a:t> 		</a:t>
            </a:r>
          </a:p>
          <a:p>
            <a:pPr marL="968375" lvl="1" indent="0">
              <a:lnSpc>
                <a:spcPct val="120000"/>
              </a:lnSpc>
              <a:spcBef>
                <a:spcPct val="0"/>
              </a:spcBef>
              <a:buClr>
                <a:srgbClr val="000099"/>
              </a:buClr>
              <a:buFont typeface="CommonBullets"/>
              <a:buNone/>
            </a:pPr>
            <a:r>
              <a:rPr kumimoji="1" lang="en-US" sz="1800" i="1" smtClean="0">
                <a:solidFill>
                  <a:srgbClr val="000099"/>
                </a:solidFill>
                <a:latin typeface="Arial" pitchFamily="34" charset="0"/>
              </a:rPr>
              <a:t>(</a:t>
            </a:r>
            <a:r>
              <a:rPr kumimoji="1" lang="en-US" sz="1800" i="1" u="sng" smtClean="0">
                <a:solidFill>
                  <a:srgbClr val="000099"/>
                </a:solidFill>
                <a:latin typeface="Arial" pitchFamily="34" charset="0"/>
              </a:rPr>
              <a:t>E.G.</a:t>
            </a:r>
            <a:r>
              <a:rPr kumimoji="1" lang="en-US" sz="1800" i="1" smtClean="0">
                <a:solidFill>
                  <a:srgbClr val="000099"/>
                </a:solidFill>
                <a:latin typeface="Arial" pitchFamily="34" charset="0"/>
              </a:rPr>
              <a:t>, HOLD PARTY OFFICE, ORGANIZE PARTY EVENTS,</a:t>
            </a:r>
          </a:p>
          <a:p>
            <a:pPr marL="968375" lvl="1" indent="0">
              <a:lnSpc>
                <a:spcPct val="120000"/>
              </a:lnSpc>
              <a:spcBef>
                <a:spcPct val="0"/>
              </a:spcBef>
              <a:buClr>
                <a:srgbClr val="000099"/>
              </a:buClr>
              <a:buFont typeface="CommonBullets"/>
              <a:buNone/>
            </a:pPr>
            <a:r>
              <a:rPr kumimoji="1" lang="en-US" sz="1800" i="1" smtClean="0">
                <a:solidFill>
                  <a:srgbClr val="000099"/>
                </a:solidFill>
                <a:latin typeface="Arial" pitchFamily="34" charset="0"/>
              </a:rPr>
              <a:t>SERVE ON A PARTY COMMITTEE, ETC.)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6324600" cy="685800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sz="2000" b="1" smtClean="0">
                <a:solidFill>
                  <a:srgbClr val="000099"/>
                </a:solidFill>
              </a:rPr>
              <a:t>FEDERAL HATCH ACT DOs</a:t>
            </a:r>
            <a:br>
              <a:rPr lang="en-US" sz="2000" b="1" smtClean="0">
                <a:solidFill>
                  <a:srgbClr val="000099"/>
                </a:solidFill>
              </a:rPr>
            </a:br>
            <a:r>
              <a:rPr lang="en-US" sz="1600" b="1" smtClean="0">
                <a:solidFill>
                  <a:srgbClr val="9A3300"/>
                </a:solidFill>
              </a:rPr>
              <a:t>5 U.S.C. § 7323; 5 C.F.R. PART 734, SUBPART B</a:t>
            </a:r>
            <a:endParaRPr lang="en-US" sz="16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133C93-16BE-498F-A625-F4E91DA99C10}" type="slidenum">
              <a:rPr lang="en-US" smtClean="0">
                <a:latin typeface="Arial" pitchFamily="34" charset="0"/>
              </a:rPr>
              <a:pPr>
                <a:defRPr/>
              </a:pPr>
              <a:t>9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153400" cy="4191000"/>
          </a:xfrm>
        </p:spPr>
        <p:txBody>
          <a:bodyPr/>
          <a:lstStyle/>
          <a:p>
            <a:pPr marL="463550" indent="-463550">
              <a:lnSpc>
                <a:spcPct val="120000"/>
              </a:lnSpc>
              <a:spcBef>
                <a:spcPct val="0"/>
              </a:spcBef>
              <a:buClr>
                <a:srgbClr val="E1AF11"/>
              </a:buClr>
              <a:buSzPct val="60000"/>
              <a:buFont typeface="Marlett" pitchFamily="2" charset="2"/>
              <a:buNone/>
            </a:pPr>
            <a:endParaRPr kumimoji="1" lang="en-US" b="1" i="1" smtClean="0">
              <a:solidFill>
                <a:srgbClr val="000099"/>
              </a:solidFill>
              <a:latin typeface="Arial" pitchFamily="34" charset="0"/>
            </a:endParaRPr>
          </a:p>
          <a:p>
            <a:pPr marL="463550" indent="-463550" algn="ctr">
              <a:lnSpc>
                <a:spcPct val="120000"/>
              </a:lnSpc>
              <a:spcBef>
                <a:spcPct val="0"/>
              </a:spcBef>
              <a:buClr>
                <a:srgbClr val="E1AF11"/>
              </a:buClr>
              <a:buSzPct val="60000"/>
              <a:buFont typeface="Marlett" pitchFamily="2" charset="2"/>
              <a:buNone/>
            </a:pPr>
            <a:endParaRPr kumimoji="1" lang="en-US" sz="2400" b="1" u="sng" smtClean="0">
              <a:solidFill>
                <a:srgbClr val="000099"/>
              </a:solidFill>
              <a:latin typeface="Arial" pitchFamily="34" charset="0"/>
            </a:endParaRPr>
          </a:p>
          <a:p>
            <a:pPr marL="463550" indent="-463550" algn="ctr">
              <a:lnSpc>
                <a:spcPct val="120000"/>
              </a:lnSpc>
              <a:spcBef>
                <a:spcPct val="0"/>
              </a:spcBef>
              <a:buClr>
                <a:srgbClr val="E1AF11"/>
              </a:buClr>
              <a:buSzPct val="60000"/>
              <a:buFont typeface="Marlett" pitchFamily="2" charset="2"/>
              <a:buNone/>
            </a:pPr>
            <a:r>
              <a:rPr kumimoji="1" lang="en-US" sz="2400" b="1" u="sng" smtClean="0">
                <a:solidFill>
                  <a:srgbClr val="000099"/>
                </a:solidFill>
                <a:latin typeface="Arial" pitchFamily="34" charset="0"/>
              </a:rPr>
              <a:t>The Hatch Act:</a:t>
            </a:r>
          </a:p>
          <a:p>
            <a:pPr marL="463550" indent="-463550" algn="ctr">
              <a:lnSpc>
                <a:spcPct val="120000"/>
              </a:lnSpc>
              <a:spcBef>
                <a:spcPct val="0"/>
              </a:spcBef>
              <a:buClr>
                <a:srgbClr val="E1AF11"/>
              </a:buClr>
              <a:buSzPct val="60000"/>
              <a:buFont typeface="Marlett" pitchFamily="2" charset="2"/>
              <a:buNone/>
            </a:pPr>
            <a:endParaRPr kumimoji="1" lang="en-US" sz="2000" b="1" i="1" smtClean="0">
              <a:solidFill>
                <a:srgbClr val="000099"/>
              </a:solidFill>
              <a:latin typeface="Arial" pitchFamily="34" charset="0"/>
            </a:endParaRPr>
          </a:p>
          <a:p>
            <a:pPr marL="463550" indent="-463550" algn="ctr">
              <a:lnSpc>
                <a:spcPct val="120000"/>
              </a:lnSpc>
              <a:spcBef>
                <a:spcPct val="0"/>
              </a:spcBef>
              <a:buClr>
                <a:srgbClr val="E1AF11"/>
              </a:buClr>
              <a:buSzPct val="60000"/>
              <a:buFont typeface="Marlett" pitchFamily="2" charset="2"/>
              <a:buNone/>
            </a:pPr>
            <a:r>
              <a:rPr kumimoji="1" lang="en-US" sz="2000" b="1" i="1" smtClean="0">
                <a:solidFill>
                  <a:srgbClr val="000099"/>
                </a:solidFill>
                <a:latin typeface="Arial" pitchFamily="34" charset="0"/>
              </a:rPr>
              <a:t>What prohibitions apply to all employees? 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6324600" cy="685800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sz="2000" b="1" smtClean="0">
                <a:solidFill>
                  <a:srgbClr val="000099"/>
                </a:solidFill>
              </a:rPr>
              <a:t>FEDERAL HATCH ACT </a:t>
            </a:r>
            <a:br>
              <a:rPr lang="en-US" sz="2000" b="1" smtClean="0">
                <a:solidFill>
                  <a:srgbClr val="000099"/>
                </a:solidFill>
              </a:rPr>
            </a:br>
            <a:r>
              <a:rPr lang="en-US" sz="1600" b="1" smtClean="0">
                <a:solidFill>
                  <a:srgbClr val="9A3300"/>
                </a:solidFill>
              </a:rPr>
              <a:t>5 U.S.C. § 7323; 5 C.F.R. PART 734, SUBPART C</a:t>
            </a:r>
            <a:endParaRPr lang="en-US" sz="16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3590</TotalTime>
  <Words>1421</Words>
  <Application>Microsoft Macintosh PowerPoint</Application>
  <PresentationFormat>On-screen Show (4:3)</PresentationFormat>
  <Paragraphs>315</Paragraphs>
  <Slides>27</Slides>
  <Notes>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Default Design</vt:lpstr>
      <vt:lpstr>Slide 1</vt:lpstr>
      <vt:lpstr>FEDERAL HATCH ACT  5 U.S.C. § § 7321-7326</vt:lpstr>
      <vt:lpstr>FEDERAL HATCH ACT 5 U.S.C. § § 7321-7326</vt:lpstr>
      <vt:lpstr>FEDERAL HATCH ACT: RESTRICTED AGENCIES 5 U.S.C. § 7323; 5 C.F.R. PART 734, SUBPART D</vt:lpstr>
      <vt:lpstr>FEDERAL HATCH ACT: RESTRICTED AGENCIES 5 U.S.C. § 7323; 5 C.F.R. PART 734, SUBPART D</vt:lpstr>
      <vt:lpstr>FEDERAL HATCH ACT: RESTRICTED POSITIONS 5 U.S.C. § 7323; 5 C.F.R. PART 734, SUBPART D</vt:lpstr>
      <vt:lpstr>FEDERAL HATCH ACT  5 U.S.C. § 7323; 5 C.F.R. PART 734, SUBPART B</vt:lpstr>
      <vt:lpstr>FEDERAL HATCH ACT DOs 5 U.S.C. § 7323; 5 C.F.R. PART 734, SUBPART B</vt:lpstr>
      <vt:lpstr>FEDERAL HATCH ACT  5 U.S.C. § 7323; 5 C.F.R. PART 734, SUBPART C</vt:lpstr>
      <vt:lpstr>FEDERAL HATCH ACT 5 U.S.C. § 7324; 5 C.F.R. PART 734.101</vt:lpstr>
      <vt:lpstr>FEDERAL HATCH ACT DON’Ts 5 U.S.C. § 7323; 5 C.F.R. PART 734, SUBPART C</vt:lpstr>
      <vt:lpstr>FEDERAL HATCH ACT DON’Ts 5 U.S.C. § 7323; 5 C.F.R. PART 734, SUBPART C</vt:lpstr>
      <vt:lpstr>FEDERAL HATCH ACT DON’Ts 5 U.S.C. § 7323; 5 C.F.R. PART 734, SUBPART C</vt:lpstr>
      <vt:lpstr>UNION EXCEPTION  5 U.S.C. § 7323(a)(2)</vt:lpstr>
      <vt:lpstr>FEDERAL HATCH ACT DON’Ts 5 U.S.C. § 7323; 5 C.F.R. PART 734, SUBPART C</vt:lpstr>
      <vt:lpstr>CANDIDACY 5 U.S.C. § 7323</vt:lpstr>
      <vt:lpstr>NONPARTISAN ELECTIONS / CANDIDACIES 5 U.S.C. § 7323</vt:lpstr>
      <vt:lpstr>FEDERAL HATCH ACT DON’Ts 5 U.S.C. § 7324; 5 C.F.R. PART 734, SUBPART C</vt:lpstr>
      <vt:lpstr>FEDERAL HATCH ACT 5 U.S.C. § 7324; 5 C.F.R. PART 734.101</vt:lpstr>
      <vt:lpstr>FEDERAL HATCH ACT 5 U.S.C. § 7324; 5 C.F.R. PART 734.101</vt:lpstr>
      <vt:lpstr>FEDERAL HATCH ACT 5 U.S.C. § 7324; 5 C.F.R. PART 734.101</vt:lpstr>
      <vt:lpstr>FEDERAL HATCH ACT  5 U.S.C. § 7323; 5 C.F.R. PART 734, SUBPART D</vt:lpstr>
      <vt:lpstr>FEDERAL HATCH ACT DON’Ts: FURTHER RESTRICTED EMPLOYEES 5 U.S.C. § 7323; 5 C.F.R. PART 734, SUBPART D</vt:lpstr>
      <vt:lpstr>FEDERAL HATCH ACT  5 U.S.C. § 7323; 5 C.F.R. PART 734, SUBPART D</vt:lpstr>
      <vt:lpstr>FEDERAL HATCH ACT DOs: FURTHER RESTRICTED EMPLOYEES 5 U.S.C. § 7323; 5 C.F.R. PART 734, SUBPART D</vt:lpstr>
      <vt:lpstr>DISCIPLINARY ACTION (Penalties) 5 U.S.C. § 7326</vt:lpstr>
      <vt:lpstr>FEDERAL HATCH ACT: OSC PHONE / E-MAIL CONTACTS</vt:lpstr>
    </vt:vector>
  </TitlesOfParts>
  <Company>Dell Computer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Donna Lam</dc:creator>
  <cp:lastModifiedBy>Scott Spector</cp:lastModifiedBy>
  <cp:revision>202</cp:revision>
  <cp:lastPrinted>2000-03-01T22:58:19Z</cp:lastPrinted>
  <dcterms:created xsi:type="dcterms:W3CDTF">2015-06-06T19:54:15Z</dcterms:created>
  <dcterms:modified xsi:type="dcterms:W3CDTF">2015-06-06T19:55:19Z</dcterms:modified>
</cp:coreProperties>
</file>